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CC66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02" y="240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5E12EE7-19C9-2BC9-2252-EF4E9759F8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19AB172-C6FB-375B-64A1-47CA361274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3B9DFD67-DB9A-371C-903C-5402A44482C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0CB4F261-B63D-9490-4B9E-FFF821EB1D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7E9E3E64-FB19-162D-8792-48EE108660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786D0153-9519-D296-B36B-2B35DE1CF3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AA91B67F-4B19-46EB-976D-397B5BB038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1ED2314-A4A3-93EA-ACCC-5A587A876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0C363-8C68-4B12-8FA6-190C1EBF43C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FAF2956-C645-E727-5106-EFDB5631CF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AB7CCAE-85B6-F02A-9DC8-EC57E7DE8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E32C4B2-D285-B2E6-45DB-3924D7430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371FD-95AC-41C4-8131-A88B8C03CECA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8CE2DAB2-297A-BFD3-3A16-84513FEDD8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1E99760-B2A1-4A50-8C8B-912F7DF4D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D8B4748-B1CA-42E2-4D04-472699FC2E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9C956-3B9E-4067-8383-96E720E173A7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4F3E8B2E-8511-9502-8DAF-490DF51418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382BDBE-4FFF-6D49-5165-9555F4451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3AFA8F5-33D4-EB04-D585-656FD825E4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581FA-86B9-4691-A49B-EAE6EFF4FBF9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8E369C1A-575F-77FB-64F4-150F24EABF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0DDADCF-8894-701F-DF97-B3DBC3141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A2AD4D-984C-2034-9BFE-69C60FC34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05C9F-5B01-45A0-91BB-D44B13EE9911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D5631B70-A7EE-06FC-C894-5E149C607D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BA98073-DD8A-B8DF-6B6A-0AEAFFA15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A617A5-CEC2-A034-34F3-021E1A4ED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B6E41-8761-4EBB-A5A4-EB01291F93DB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3765D8C-55BB-23A4-6B82-5C878E8146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1C4579D-D030-5A9B-0FF2-2A70BFB2F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350203D-482F-039E-1E30-9908AC6500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BD440-156F-4117-BA25-E03A6DA0485F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90EDBDD5-F774-E705-15DB-79F9300EF6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3B574E5-DCE3-9CA3-9B3E-4B409C013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55AED2E-0CC7-B19A-273A-190883AFB5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5CAC86-7349-4DB9-A7B9-8F162990ED2A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2C077996-3C9D-F765-80DC-ECEADAD8F8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0AFD0E28-C747-A382-04BA-3BA470E90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44A4369-F57B-AF90-3C2D-15445CE295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DE4E5-E374-4395-A5A5-55181968D6EC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AE7A9AAB-8C73-F220-6094-1F90EDEC6B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5C2DB78-4E97-C9D7-A361-6D0E0DB95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2868052-9AC5-9409-4240-0B7660E8B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BA66B-DE1E-47C2-B533-4AB58FA47888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DA7C214-FEEE-5DC9-48C4-A594F64073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19BD2AD-8F27-947F-F6D7-4051CC0F9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786A02-B379-FCFA-0C84-4224296703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87DD6-AD10-4AC4-AADB-37045E7FEDEF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0AC6370D-24EB-8F34-10B6-12034743E8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F864BC8-0850-9683-5B3C-C813E8FBB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7E6E006-A92B-48C0-C8EB-D3D756F6F1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6C3F4-2DAF-47AF-9E32-BF4173D867D9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ADA071E-743F-2E47-E9AE-D71DE4C55F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B639D9D-3180-DD86-F2DC-70A3F2209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D813630-3576-1ABC-0793-D47EDDEBFC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00D37-1117-4CCB-BD68-FB1B6180C98C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2BDB9C47-866E-68DC-805C-4A794E535A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2BFAFA0-E698-4B37-7640-3C35680E4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6496E58-3853-832D-BB95-FFD196970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122A9-9BD8-47EB-B255-95B8C7932056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39DE7878-B080-AA48-F97F-5FB46A26F4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25AEEE3-47AD-D480-64C0-0BE455BEF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5F22EE7-CE9E-FB48-2CD2-8EC45D0C67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CC462-C397-41DD-9D5D-BF9BC05A17C3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23D33B4B-DC90-0127-B726-92DFF2F8D8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CC441AC-51D1-CF80-E71C-D87359422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EC8AA2B-A92F-8CC5-15E1-1CBB7B541C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D4F3F-E123-4271-914C-B2CFB640EF94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B702DC24-AB29-9C05-AE1F-2ED09E772D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5E41D5E-09D1-2F28-8900-1ACD51160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D182C1-8A75-E74A-C567-BE64CC4A1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DB831-FBCB-45CF-B76E-72139A93E4B5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4A4C4347-5B18-D190-D666-02D4F467F0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E4E7573-C902-6E87-D35F-AEB64CC58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EEEAA0-F911-65F1-9DF8-D5663A943D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8EC1C-6CCC-44B0-9701-E3A3D993A15F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60F7385-0778-19E2-03AE-397718BBD82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43545E9-E53F-01F2-9318-28326834D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AFCD7A4-1DD0-A553-60CF-F79239046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1E701-82A6-487C-A162-E5704D123843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E4C6F4D6-C952-AFB7-CADD-3EB704BC08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41C69B2-59E1-E153-6680-43FD32639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D9C18D-6C05-57B3-1F26-904C1742B5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43A74-BAAD-433B-8C58-4E14B32A799D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1A0383D9-1E71-F26F-1F81-5552D1B6F0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4229327-E930-2B02-12CA-E042F530F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0E1AA23-E999-4AC7-DC2C-E80C3A5897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22D3A-3CA8-4EF7-B6B4-26537CDEA6E2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F5BFBA71-6C95-89D8-F37B-62F61348BF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C6508D5-BFEB-EE7D-1F01-1534153DD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94528D-F960-D98C-602A-593A2C41D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4C001-01FA-4A68-9E82-D21F55F56592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FA0A13B0-EEC6-711C-3BF8-C0F3C272EF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114F323-F923-9FC0-9F21-11AB8098F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DE8B39-D9F0-08FB-7123-8FE0B4B4B1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6D2C4-2161-4385-9904-A87F5FE8DD22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547887E-6E10-3EB9-91D7-781B6E87BE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1609E8B-0F6B-7946-67D6-06219F163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0BF5EE-AA36-CE10-2CFB-4F3BCC429A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BC6FA-1BB7-4318-BF11-5491B6A1C9E6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E83E2031-8C95-D5E3-D7B9-81F7352352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14A2CF0-50FB-2C74-61ED-5D9CB91A7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CF525E-2DBD-B027-287D-8D110421B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A0575-CCEA-476E-86B0-1CBE10CD8C61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DD0EA61E-09E9-4E93-3F9D-C78EEC9E53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36E77AC-9236-C8AD-6BFE-3314AB095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21BB4B6-7D28-8531-B87F-907FC463A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73365-BDB1-4CD0-98AB-EE2983137C18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C2C27224-536F-8E0E-E26F-2BF47551EB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6BF7C08-7F0B-F98D-E4E2-D2A3666BA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16538FD-516B-F173-8611-6FA3332456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CCBF9-DAC7-4BEB-864B-5C201F418B12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183A64C5-45FE-F3A2-4A91-5E8EECBDE3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04F72325-8655-6376-568A-9BC13328F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E32E331-2808-5DA4-3AFB-87D6760BE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5A5E6-0DC4-44D7-9EAB-ECD0C05B0FBD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92BDCFD9-7FF1-DA6C-5053-DE60D47087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87270D1-F0D7-EC08-F33C-E737A50DD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E99A5E1-066D-0BCD-D1E7-45FFCC864F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AE3C2-E62F-4D6F-802A-340CC99565FD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45241910-89BC-0B9C-6996-6B20D44E0C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6052A2D-2D68-344B-3F42-04FA95DF0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94E756F-C3E6-EAED-7F61-5B50F44A0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90154-1E0D-4ABE-9F33-6A93112104E5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BBC523E3-63BA-9410-FE88-82E7F90790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8A2084F-F4AA-2E73-574F-77CCA1372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45B954-1BCF-E2C3-15CA-E79CAF48AD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13155-20A2-439F-9987-86FA4001EBD1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A362FFBB-5866-0603-0668-F305253871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8C3CA01-5BB2-FBA4-F14C-B1BD4E1AD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B42F818-5B8E-1C07-5F67-88D8E0E6C7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B9B2F-7023-47B2-9CB5-F4759885A87C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5A331253-65FE-2781-A515-A791ABE665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FE8457D-808B-8FC3-D099-AD59486BC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6D0B677-5789-EBD5-5172-31985937A4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210B6-DD62-4865-AC4F-FE5DE5F23408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277A42F-A035-360F-BC64-E3A471090D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998404C-F9E8-D161-9E2D-8BD3DCDF6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0D1C6-E009-A199-8684-7340AD160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FC798-0A1A-7DE3-138C-E0F757850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4D4DB-18D8-D898-93C6-A18A2D8C8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9E716-90C5-5DFE-E776-0666BAF3D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71900-5A20-5C9A-36B7-E96A1323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FBEC4-EF0A-4352-85B1-7ACE0BDBD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55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FB87-3422-2FB4-4B09-A1AF0D1C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5BBD1-BA40-44C7-AD2F-9C316909C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098BE-19BB-27C9-8403-BFAC540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79431-D880-26D8-F6C5-FF34B094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E736A-FF8E-B9B3-3095-F5DF8903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43D30-3602-4705-9AC0-80CB54AA3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55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75167-128A-DA50-AF24-5F24945B2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5FF9E-2542-8B60-06CA-6C1651912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15D8A-779E-B5D7-1500-32E740DA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75400-7CAD-B093-63BD-D86BAB9B5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F8253-A11F-A963-DBD0-79BCF7B7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88C0B-7109-41DB-99DA-61CCB2BC9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48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548F-1CFD-38B5-8A05-09CCABFF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FC25549-EF4E-F10E-186C-4146B8D25B63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BC537-6B0D-97B0-2578-744AF300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90A37-8D09-A37F-851B-3FDE4562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C2C63-BCCC-F46C-0FF4-7E206007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B65365-F0E0-4086-94C7-1B02B435D6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34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D820-EA95-4035-4D23-730BA7E9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0E793-CEDC-7764-8936-D7864A71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C16E9-26FF-0BFF-1890-5B1C8CA4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F8132-14A3-2CBD-281F-92890CE4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607FD-8656-DFB0-26DE-F263D5F6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7FF74-531D-443C-BFFD-7EC5C0E79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9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1762-1D37-939A-0B04-F8B7A83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9AD9F-F905-4E2A-185A-41C09A9E0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915D2-E6F4-AF66-6F17-9012209B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7D5A1-148F-6D17-3123-A1F866A4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30519-1FDA-6745-EE63-2291EE62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2DC56-AA62-4CD8-A552-CA6D8A98E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72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A5DC-E4E0-E5F8-4FE2-00CC0746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B33C7-7B6E-F358-9209-1AFE88AC1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2F193-37BB-EFBD-D966-88B8D0D90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60C48-141A-FCB3-30C1-11667BCD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AD007-1C15-87A0-017C-EEF1B655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85D31-9EC4-592F-B17A-3D30B6C0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45CEA-85BC-4040-A90E-EE61B25CE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25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26E4-8603-9A81-968B-F0211585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060EE-5500-D1E5-4945-57D2EA70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0D113-59DB-A582-F7F6-2D8DFCDE8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4F6DA-36FE-5CE5-C1A9-C7B935C11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FAA892-DA70-4490-21AA-1B1597A96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C55A2A-965C-4F54-FEDA-31515534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5ED661-3CBD-71BC-76F1-4695BD4C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8D119-237F-BDDF-ED14-C9146E79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5F299-73DE-4EFF-BBC5-C1E6764CA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36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F14A-43FD-A5F8-8557-00B861702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0B59F0-96A6-BD7B-B8DA-2AE90CAA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1857B-6718-1214-96F6-F83A06A6F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8EFE49-6FD4-D2C2-5434-ACF8CA81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E340A-81BD-44CC-B6BE-CE8EEC336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68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CB0722-F704-9BEC-686E-45023386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33B19-40DC-DE05-E94F-4D7A9F1A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00A0D-5D42-C224-66A0-90146626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A6756-DBE6-450E-8CCF-4FE36C180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48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9A52-DF2C-452D-6F1F-F984EDF95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8E9C2-D4B7-12F1-7529-600A1CDAF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6FFB2-D3D1-36C7-94FF-80A36554C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1F144-94C0-B4C4-3F8D-FCF29041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5AA52-E1D1-FCD0-8466-331B825D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662D2-32B9-7D2C-FBB6-9D064ECD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A09BF-6F52-461A-BCC8-796B02F1A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71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019FE-E58A-EE82-554A-66373766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6C6296-7F90-8F77-7F47-5EDCBC465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4D826-0417-6705-0A7C-06471B9DA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97F4D-78D8-BD3F-896A-BB6D42DA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BC210-6D09-8F67-34EE-E39BC765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E22A3-C77A-42A3-E3AD-E5CE173B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3412B-862E-4C19-8488-3B2870E32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21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E26011-0EFE-A3AB-A535-671AD3DC1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A641FDF-65D1-E4BE-E118-888150222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805790-683C-15F1-1C6B-372EA8E923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6F6D7C-E1F9-50FF-B05F-D0DE10DD0B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3AE93C-B751-071A-BE04-22A576404D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3022ED8-8EAA-41CE-99C9-1C55C30A57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2A73F8A-1B8E-D5E4-A14F-A5BE6544F9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US" altLang="en-US" sz="4400">
                <a:latin typeface="Arial" panose="020B0604020202020204" pitchFamily="34" charset="0"/>
              </a:rPr>
              <a:t>Atoms, Molecules and Ions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6907EEF-B632-0DFC-6B5E-20DACE1696F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r>
              <a:rPr lang="en-US" altLang="en-US" sz="3200" i="1">
                <a:latin typeface="Arial" panose="020B0604020202020204" pitchFamily="34" charset="0"/>
              </a:rPr>
              <a:t>Chapter 2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44FD8BF-6D31-9FC7-B6D7-D1AA7DEE7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2092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4373341E-69E0-3FF0-2556-4D9B562CD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4343400"/>
            <a:ext cx="33559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>
            <a:extLst>
              <a:ext uri="{FF2B5EF4-FFF2-40B4-BE49-F238E27FC236}">
                <a16:creationId xmlns:a16="http://schemas.microsoft.com/office/drawing/2014/main" id="{7FC86479-B8BC-D24F-82BD-387B6B9B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0"/>
          <a:stretch>
            <a:fillRect/>
          </a:stretch>
        </p:blipFill>
        <p:spPr bwMode="auto">
          <a:xfrm>
            <a:off x="914400" y="57150"/>
            <a:ext cx="73152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3BB81050-F0B7-A741-3DE5-D97AFB6FE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4176713"/>
            <a:ext cx="61722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/>
              <a:t>       atomic radius ~ 100 pm = 1 x 10</a:t>
            </a:r>
            <a:r>
              <a:rPr lang="en-US" altLang="en-US" sz="2400" baseline="30000"/>
              <a:t>-10</a:t>
            </a:r>
            <a:r>
              <a:rPr lang="en-US" altLang="en-US" sz="2400"/>
              <a:t> m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/>
              <a:t>nuclear radius ~ 5 x 10</a:t>
            </a:r>
            <a:r>
              <a:rPr lang="en-US" altLang="en-US" sz="2400" baseline="30000"/>
              <a:t>-3</a:t>
            </a:r>
            <a:r>
              <a:rPr lang="en-US" altLang="en-US" sz="2400"/>
              <a:t> pm = 5 x 10</a:t>
            </a:r>
            <a:r>
              <a:rPr lang="en-US" altLang="en-US" sz="2400" baseline="30000"/>
              <a:t>-15</a:t>
            </a:r>
            <a:r>
              <a:rPr lang="en-US" altLang="en-US" sz="2400"/>
              <a:t> m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46A69F42-D02D-3866-DE4B-9A891441C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77800"/>
            <a:ext cx="4511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Rutherford’s Model of </a:t>
            </a:r>
          </a:p>
          <a:p>
            <a:r>
              <a:rPr lang="en-US" altLang="en-US" sz="3200" b="1"/>
              <a:t>the Atom</a:t>
            </a:r>
          </a:p>
        </p:txBody>
      </p:sp>
      <p:sp>
        <p:nvSpPr>
          <p:cNvPr id="12296" name="WordArt 8">
            <a:extLst>
              <a:ext uri="{FF2B5EF4-FFF2-40B4-BE49-F238E27FC236}">
                <a16:creationId xmlns:a16="http://schemas.microsoft.com/office/drawing/2014/main" id="{1FE8EAE1-08E5-5971-0D41-C4749E6456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2538" y="5410200"/>
            <a:ext cx="6657975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b="1" kern="10">
                <a:solidFill>
                  <a:srgbClr val="00008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the atom is the Houston Astrodome </a:t>
            </a:r>
          </a:p>
          <a:p>
            <a:pPr algn="ctr"/>
            <a:r>
              <a:rPr lang="en-GB" b="1" kern="10">
                <a:solidFill>
                  <a:srgbClr val="00008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the nucleus is a marble on the 50 yard line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F993A8AF-D706-F33C-55C0-DCE4226F6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46D83C1-4C95-7F40-BC90-3165B672D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Chadwick’s Experiment (1932)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105E713B-A689-7EED-84ED-F27230D74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831975"/>
            <a:ext cx="5257800" cy="1711325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en-US"/>
              <a:t>H atoms - 1 p; He atoms - 2 p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/>
              <a:t>mass He/mass H should = 2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/>
              <a:t>measured mass He/mass H = 4</a:t>
            </a:r>
            <a:endParaRPr lang="en-US" altLang="en-US" sz="2400"/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5EAF4BB5-1316-132E-C425-7B24E43F31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792288"/>
          <a:ext cx="855663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856440" imgH="1637640" progId="MS_ClipArt_Gallery.2">
                  <p:embed/>
                </p:oleObj>
              </mc:Choice>
              <mc:Fallback>
                <p:oleObj name="Clip" r:id="rId3" imgW="856440" imgH="163764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92288"/>
                        <a:ext cx="855663" cy="163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3" name="Group 11">
            <a:extLst>
              <a:ext uri="{FF2B5EF4-FFF2-40B4-BE49-F238E27FC236}">
                <a16:creationId xmlns:a16="http://schemas.microsoft.com/office/drawing/2014/main" id="{BC184053-5694-8EC5-03FB-0E9DE6E2137E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572000"/>
            <a:ext cx="5715000" cy="544513"/>
            <a:chOff x="1152" y="2880"/>
            <a:chExt cx="3600" cy="343"/>
          </a:xfrm>
        </p:grpSpPr>
        <p:sp>
          <p:nvSpPr>
            <p:cNvPr id="13318" name="Text Box 6">
              <a:extLst>
                <a:ext uri="{FF2B5EF4-FFF2-40B4-BE49-F238E27FC236}">
                  <a16:creationId xmlns:a16="http://schemas.microsoft.com/office/drawing/2014/main" id="{EBEF9C8D-83FD-22C7-C4CC-FBE8EAFEE7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880"/>
              <a:ext cx="97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en-US">
                  <a:latin typeface="Symbol" panose="05050102010706020507" pitchFamily="18" charset="2"/>
                </a:rPr>
                <a:t>a</a:t>
              </a:r>
              <a:r>
                <a:rPr lang="en-US" altLang="en-US">
                  <a:latin typeface="Times New Roman" panose="02020603050405020304" pitchFamily="18" charset="0"/>
                </a:rPr>
                <a:t> </a:t>
              </a:r>
              <a:r>
                <a:rPr lang="en-US" altLang="en-US"/>
                <a:t>+ </a:t>
              </a:r>
              <a:r>
                <a:rPr lang="en-US" altLang="en-US" baseline="30000"/>
                <a:t>9</a:t>
              </a:r>
              <a:r>
                <a:rPr lang="en-US" altLang="en-US"/>
                <a:t>Be</a:t>
              </a:r>
            </a:p>
          </p:txBody>
        </p:sp>
        <p:sp>
          <p:nvSpPr>
            <p:cNvPr id="13319" name="Line 7">
              <a:extLst>
                <a:ext uri="{FF2B5EF4-FFF2-40B4-BE49-F238E27FC236}">
                  <a16:creationId xmlns:a16="http://schemas.microsoft.com/office/drawing/2014/main" id="{A4E28344-BD4D-9241-14E7-EBF553147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3" y="3072"/>
              <a:ext cx="5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0" name="Text Box 8">
              <a:extLst>
                <a:ext uri="{FF2B5EF4-FFF2-40B4-BE49-F238E27FC236}">
                  <a16:creationId xmlns:a16="http://schemas.microsoft.com/office/drawing/2014/main" id="{0C8B9044-C98E-3B8E-F673-CB2E09AAB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7" y="2896"/>
              <a:ext cx="194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baseline="30000"/>
                <a:t>1</a:t>
              </a:r>
              <a:r>
                <a:rPr lang="en-US" altLang="en-US"/>
                <a:t>n + </a:t>
              </a:r>
              <a:r>
                <a:rPr lang="en-US" altLang="en-US" baseline="30000"/>
                <a:t>12</a:t>
              </a:r>
              <a:r>
                <a:rPr lang="en-US" altLang="en-US"/>
                <a:t>C + energy</a:t>
              </a:r>
            </a:p>
          </p:txBody>
        </p:sp>
      </p:grpSp>
      <p:sp>
        <p:nvSpPr>
          <p:cNvPr id="13321" name="Text Box 9">
            <a:extLst>
              <a:ext uri="{FF2B5EF4-FFF2-40B4-BE49-F238E27FC236}">
                <a16:creationId xmlns:a16="http://schemas.microsoft.com/office/drawing/2014/main" id="{AF2C1E7A-80B6-2292-1185-8355F377F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5562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neutron (n) is neutral (charge = 0)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/>
              <a:t>n mass </a:t>
            </a:r>
            <a:r>
              <a:rPr lang="en-US" altLang="en-US">
                <a:cs typeface="Times New Roman" panose="02020603050405020304" pitchFamily="18" charset="0"/>
              </a:rPr>
              <a:t>~</a:t>
            </a:r>
            <a:r>
              <a:rPr lang="en-US" altLang="en-US"/>
              <a:t> p mass = 1.67 x 10</a:t>
            </a:r>
            <a:r>
              <a:rPr lang="en-US" altLang="en-US" baseline="30000"/>
              <a:t>-24</a:t>
            </a:r>
            <a:r>
              <a:rPr lang="en-US" altLang="en-US"/>
              <a:t> g</a:t>
            </a:r>
          </a:p>
        </p:txBody>
      </p:sp>
      <p:graphicFrame>
        <p:nvGraphicFramePr>
          <p:cNvPr id="13322" name="Object 10">
            <a:extLst>
              <a:ext uri="{FF2B5EF4-FFF2-40B4-BE49-F238E27FC236}">
                <a16:creationId xmlns:a16="http://schemas.microsoft.com/office/drawing/2014/main" id="{E5ACBC7F-6B97-9410-4B92-DCAFD34CF3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2500" y="4495800"/>
          <a:ext cx="1841500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2299680" imgH="2149200" progId="MS_ClipArt_Gallery.2">
                  <p:embed/>
                </p:oleObj>
              </mc:Choice>
              <mc:Fallback>
                <p:oleObj name="Clip" r:id="rId5" imgW="2299680" imgH="214920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4495800"/>
                        <a:ext cx="1841500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Text Box 12">
            <a:extLst>
              <a:ext uri="{FF2B5EF4-FFF2-40B4-BE49-F238E27FC236}">
                <a16:creationId xmlns:a16="http://schemas.microsoft.com/office/drawing/2014/main" id="{FC2DBC78-CC13-BC3A-46C3-E027F6AF3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E33D755-F647-19B2-C759-CA6B37A06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228600"/>
            <a:ext cx="80010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Subatomic Particles (Table 2.1)</a:t>
            </a:r>
          </a:p>
        </p:txBody>
      </p:sp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DB380DFB-EF60-07AB-B360-397F95AD110F}"/>
              </a:ext>
            </a:extLst>
          </p:cNvPr>
          <p:cNvGraphicFramePr>
            <a:graphicFrameLocks noChangeAspect="1"/>
          </p:cNvGraphicFramePr>
          <p:nvPr>
            <p:ph type="tbl" idx="1"/>
          </p:nvPr>
        </p:nvGraphicFramePr>
        <p:xfrm>
          <a:off x="677863" y="2032000"/>
          <a:ext cx="7432675" cy="380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044920" imgH="4114800" progId="Word.Document.8">
                  <p:embed/>
                </p:oleObj>
              </mc:Choice>
              <mc:Fallback>
                <p:oleObj name="Document" r:id="rId3" imgW="8044920" imgH="41148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2032000"/>
                        <a:ext cx="7432675" cy="380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>
            <a:extLst>
              <a:ext uri="{FF2B5EF4-FFF2-40B4-BE49-F238E27FC236}">
                <a16:creationId xmlns:a16="http://schemas.microsoft.com/office/drawing/2014/main" id="{96331525-E293-BF5E-D82F-DC92B9BFD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867400"/>
            <a:ext cx="647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mass p = mass n = 1840 x mass e</a:t>
            </a:r>
            <a:r>
              <a:rPr lang="en-US" altLang="en-US" baseline="30000">
                <a:solidFill>
                  <a:srgbClr val="CC0000"/>
                </a:solidFill>
              </a:rPr>
              <a:t>-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E911F55D-4C9A-B38B-1219-D532B18C0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46CE7C59-4C0C-3572-7FF7-B1D15D5BB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1775"/>
            <a:ext cx="89916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i="1"/>
              <a:t>Atomic number</a:t>
            </a:r>
            <a:r>
              <a:rPr lang="en-US" altLang="en-US" sz="2400"/>
              <a:t> (Z) = number of protons in nucleus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 b="1" i="1"/>
              <a:t>   Mass number</a:t>
            </a:r>
            <a:r>
              <a:rPr lang="en-US" altLang="en-US" sz="2400"/>
              <a:t> (A) = number of protons + number of neutrons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/>
              <a:t>                                 =  atomic number (Z) + number of neutrons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400" b="1" i="1"/>
              <a:t>Isotopes</a:t>
            </a:r>
            <a:r>
              <a:rPr lang="en-US" altLang="en-US" sz="2400"/>
              <a:t> are atoms of the same element (X) with different numbers of neutrons in the nucleus</a:t>
            </a:r>
          </a:p>
        </p:txBody>
      </p:sp>
      <p:grpSp>
        <p:nvGrpSpPr>
          <p:cNvPr id="15363" name="Group 3">
            <a:extLst>
              <a:ext uri="{FF2B5EF4-FFF2-40B4-BE49-F238E27FC236}">
                <a16:creationId xmlns:a16="http://schemas.microsoft.com/office/drawing/2014/main" id="{62F87B75-50BF-A746-7743-B9C0B89D729C}"/>
              </a:ext>
            </a:extLst>
          </p:cNvPr>
          <p:cNvGrpSpPr>
            <a:grpSpLocks/>
          </p:cNvGrpSpPr>
          <p:nvPr/>
        </p:nvGrpSpPr>
        <p:grpSpPr bwMode="auto">
          <a:xfrm>
            <a:off x="4176713" y="3048000"/>
            <a:ext cx="776287" cy="812800"/>
            <a:chOff x="2657" y="1808"/>
            <a:chExt cx="489" cy="512"/>
          </a:xfrm>
        </p:grpSpPr>
        <p:sp>
          <p:nvSpPr>
            <p:cNvPr id="15364" name="Text Box 4">
              <a:extLst>
                <a:ext uri="{FF2B5EF4-FFF2-40B4-BE49-F238E27FC236}">
                  <a16:creationId xmlns:a16="http://schemas.microsoft.com/office/drawing/2014/main" id="{8C049093-00C5-A960-590B-C95374726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" y="1852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6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5365" name="Text Box 5">
              <a:extLst>
                <a:ext uri="{FF2B5EF4-FFF2-40B4-BE49-F238E27FC236}">
                  <a16:creationId xmlns:a16="http://schemas.microsoft.com/office/drawing/2014/main" id="{0B664412-E093-C8E3-BB2C-8E7420E24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7" y="180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5366" name="Text Box 6">
              <a:extLst>
                <a:ext uri="{FF2B5EF4-FFF2-40B4-BE49-F238E27FC236}">
                  <a16:creationId xmlns:a16="http://schemas.microsoft.com/office/drawing/2014/main" id="{7A579345-AD74-83EF-1545-6DAD289D3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9" y="2032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latin typeface="Times New Roman" panose="02020603050405020304" pitchFamily="18" charset="0"/>
                </a:rPr>
                <a:t>Z</a:t>
              </a:r>
            </a:p>
          </p:txBody>
        </p:sp>
      </p:grpSp>
      <p:grpSp>
        <p:nvGrpSpPr>
          <p:cNvPr id="15367" name="Group 7">
            <a:extLst>
              <a:ext uri="{FF2B5EF4-FFF2-40B4-BE49-F238E27FC236}">
                <a16:creationId xmlns:a16="http://schemas.microsoft.com/office/drawing/2014/main" id="{0D30F0B7-59EB-696E-B650-3912346A7C5F}"/>
              </a:ext>
            </a:extLst>
          </p:cNvPr>
          <p:cNvGrpSpPr>
            <a:grpSpLocks/>
          </p:cNvGrpSpPr>
          <p:nvPr/>
        </p:nvGrpSpPr>
        <p:grpSpPr bwMode="auto">
          <a:xfrm>
            <a:off x="2476500" y="4144963"/>
            <a:ext cx="4638675" cy="749300"/>
            <a:chOff x="1560" y="2303"/>
            <a:chExt cx="2922" cy="472"/>
          </a:xfrm>
        </p:grpSpPr>
        <p:grpSp>
          <p:nvGrpSpPr>
            <p:cNvPr id="15368" name="Group 8">
              <a:extLst>
                <a:ext uri="{FF2B5EF4-FFF2-40B4-BE49-F238E27FC236}">
                  <a16:creationId xmlns:a16="http://schemas.microsoft.com/office/drawing/2014/main" id="{EABE0B38-3853-BAED-CFF2-41D2FF34C9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0" y="2303"/>
              <a:ext cx="434" cy="472"/>
              <a:chOff x="1560" y="2575"/>
              <a:chExt cx="434" cy="472"/>
            </a:xfrm>
          </p:grpSpPr>
          <p:sp>
            <p:nvSpPr>
              <p:cNvPr id="15369" name="Text Box 9">
                <a:extLst>
                  <a:ext uri="{FF2B5EF4-FFF2-40B4-BE49-F238E27FC236}">
                    <a16:creationId xmlns:a16="http://schemas.microsoft.com/office/drawing/2014/main" id="{636ACA6A-B7CA-6A37-F9E8-F2A9BA4317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" y="2620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600"/>
                  <a:t>H</a:t>
                </a:r>
              </a:p>
            </p:txBody>
          </p:sp>
          <p:sp>
            <p:nvSpPr>
              <p:cNvPr id="15370" name="Text Box 10">
                <a:extLst>
                  <a:ext uri="{FF2B5EF4-FFF2-40B4-BE49-F238E27FC236}">
                    <a16:creationId xmlns:a16="http://schemas.microsoft.com/office/drawing/2014/main" id="{3A10C532-663E-D767-4553-D16DDA107B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0" y="2575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/>
                  <a:t>1</a:t>
                </a:r>
              </a:p>
            </p:txBody>
          </p:sp>
          <p:sp>
            <p:nvSpPr>
              <p:cNvPr id="15371" name="Text Box 11">
                <a:extLst>
                  <a:ext uri="{FF2B5EF4-FFF2-40B4-BE49-F238E27FC236}">
                    <a16:creationId xmlns:a16="http://schemas.microsoft.com/office/drawing/2014/main" id="{355AD628-3A57-E589-A2B8-BF49F20FF4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0" y="2759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/>
                  <a:t>1</a:t>
                </a:r>
              </a:p>
            </p:txBody>
          </p:sp>
        </p:grpSp>
        <p:grpSp>
          <p:nvGrpSpPr>
            <p:cNvPr id="15372" name="Group 12">
              <a:extLst>
                <a:ext uri="{FF2B5EF4-FFF2-40B4-BE49-F238E27FC236}">
                  <a16:creationId xmlns:a16="http://schemas.microsoft.com/office/drawing/2014/main" id="{05384FC5-E58B-E39E-1E8B-38A555BAD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6" y="2303"/>
              <a:ext cx="914" cy="472"/>
              <a:chOff x="1560" y="2575"/>
              <a:chExt cx="914" cy="472"/>
            </a:xfrm>
          </p:grpSpPr>
          <p:sp>
            <p:nvSpPr>
              <p:cNvPr id="15373" name="Text Box 13">
                <a:extLst>
                  <a:ext uri="{FF2B5EF4-FFF2-40B4-BE49-F238E27FC236}">
                    <a16:creationId xmlns:a16="http://schemas.microsoft.com/office/drawing/2014/main" id="{B22F8249-6DED-E772-D924-7B4C98E79A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" y="2619"/>
                <a:ext cx="80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600"/>
                  <a:t>H (D)</a:t>
                </a:r>
              </a:p>
            </p:txBody>
          </p:sp>
          <p:sp>
            <p:nvSpPr>
              <p:cNvPr id="15374" name="Text Box 14">
                <a:extLst>
                  <a:ext uri="{FF2B5EF4-FFF2-40B4-BE49-F238E27FC236}">
                    <a16:creationId xmlns:a16="http://schemas.microsoft.com/office/drawing/2014/main" id="{FEF65A69-4080-26BD-77EF-61119C759F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0" y="2575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/>
                  <a:t>2</a:t>
                </a:r>
              </a:p>
            </p:txBody>
          </p:sp>
          <p:sp>
            <p:nvSpPr>
              <p:cNvPr id="15375" name="Text Box 15">
                <a:extLst>
                  <a:ext uri="{FF2B5EF4-FFF2-40B4-BE49-F238E27FC236}">
                    <a16:creationId xmlns:a16="http://schemas.microsoft.com/office/drawing/2014/main" id="{8DC847FD-0A32-D4B0-69F1-331123D092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0" y="2759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/>
                  <a:t>1</a:t>
                </a:r>
              </a:p>
            </p:txBody>
          </p:sp>
        </p:grpSp>
        <p:grpSp>
          <p:nvGrpSpPr>
            <p:cNvPr id="15376" name="Group 16">
              <a:extLst>
                <a:ext uri="{FF2B5EF4-FFF2-40B4-BE49-F238E27FC236}">
                  <a16:creationId xmlns:a16="http://schemas.microsoft.com/office/drawing/2014/main" id="{F05EC49F-B4D7-D41C-9742-4AB0988E2B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303"/>
              <a:ext cx="882" cy="472"/>
              <a:chOff x="1560" y="2575"/>
              <a:chExt cx="882" cy="472"/>
            </a:xfrm>
          </p:grpSpPr>
          <p:sp>
            <p:nvSpPr>
              <p:cNvPr id="15377" name="Text Box 17">
                <a:extLst>
                  <a:ext uri="{FF2B5EF4-FFF2-40B4-BE49-F238E27FC236}">
                    <a16:creationId xmlns:a16="http://schemas.microsoft.com/office/drawing/2014/main" id="{5DE8D79B-CF54-2769-F886-3C088905E5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" y="2619"/>
                <a:ext cx="7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600"/>
                  <a:t>H (T)</a:t>
                </a:r>
              </a:p>
            </p:txBody>
          </p:sp>
          <p:sp>
            <p:nvSpPr>
              <p:cNvPr id="15378" name="Text Box 18">
                <a:extLst>
                  <a:ext uri="{FF2B5EF4-FFF2-40B4-BE49-F238E27FC236}">
                    <a16:creationId xmlns:a16="http://schemas.microsoft.com/office/drawing/2014/main" id="{E1571D6B-0569-C10C-8D6D-29E8DCF329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0" y="2575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/>
                  <a:t>3</a:t>
                </a:r>
              </a:p>
            </p:txBody>
          </p:sp>
          <p:sp>
            <p:nvSpPr>
              <p:cNvPr id="15379" name="Text Box 19">
                <a:extLst>
                  <a:ext uri="{FF2B5EF4-FFF2-40B4-BE49-F238E27FC236}">
                    <a16:creationId xmlns:a16="http://schemas.microsoft.com/office/drawing/2014/main" id="{E04BCF35-8365-EECD-5651-DDB0940348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0" y="2759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/>
                  <a:t>1</a:t>
                </a:r>
              </a:p>
            </p:txBody>
          </p:sp>
        </p:grpSp>
      </p:grpSp>
      <p:grpSp>
        <p:nvGrpSpPr>
          <p:cNvPr id="15388" name="Group 28">
            <a:extLst>
              <a:ext uri="{FF2B5EF4-FFF2-40B4-BE49-F238E27FC236}">
                <a16:creationId xmlns:a16="http://schemas.microsoft.com/office/drawing/2014/main" id="{157925CD-DAD8-3566-FB4A-B99FA043626D}"/>
              </a:ext>
            </a:extLst>
          </p:cNvPr>
          <p:cNvGrpSpPr>
            <a:grpSpLocks/>
          </p:cNvGrpSpPr>
          <p:nvPr/>
        </p:nvGrpSpPr>
        <p:grpSpPr bwMode="auto">
          <a:xfrm>
            <a:off x="2917825" y="5180013"/>
            <a:ext cx="3155950" cy="749300"/>
            <a:chOff x="1838" y="3599"/>
            <a:chExt cx="1988" cy="472"/>
          </a:xfrm>
        </p:grpSpPr>
        <p:grpSp>
          <p:nvGrpSpPr>
            <p:cNvPr id="15380" name="Group 20">
              <a:extLst>
                <a:ext uri="{FF2B5EF4-FFF2-40B4-BE49-F238E27FC236}">
                  <a16:creationId xmlns:a16="http://schemas.microsoft.com/office/drawing/2014/main" id="{437A712E-0245-79E2-390A-BAFCC59C9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8" y="3599"/>
              <a:ext cx="706" cy="472"/>
              <a:chOff x="1336" y="3511"/>
              <a:chExt cx="706" cy="472"/>
            </a:xfrm>
          </p:grpSpPr>
          <p:sp>
            <p:nvSpPr>
              <p:cNvPr id="15381" name="Text Box 21">
                <a:extLst>
                  <a:ext uri="{FF2B5EF4-FFF2-40B4-BE49-F238E27FC236}">
                    <a16:creationId xmlns:a16="http://schemas.microsoft.com/office/drawing/2014/main" id="{D4A8AD25-BA06-6311-0C5C-786560EB4F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8" y="3532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600"/>
                  <a:t>U</a:t>
                </a:r>
              </a:p>
            </p:txBody>
          </p:sp>
          <p:sp>
            <p:nvSpPr>
              <p:cNvPr id="15382" name="Text Box 22">
                <a:extLst>
                  <a:ext uri="{FF2B5EF4-FFF2-40B4-BE49-F238E27FC236}">
                    <a16:creationId xmlns:a16="http://schemas.microsoft.com/office/drawing/2014/main" id="{9F20F0D3-0F43-C421-AADC-A83C6D17E3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6" y="3511"/>
                <a:ext cx="4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/>
                  <a:t>235</a:t>
                </a:r>
              </a:p>
            </p:txBody>
          </p:sp>
          <p:sp>
            <p:nvSpPr>
              <p:cNvPr id="15383" name="Text Box 23">
                <a:extLst>
                  <a:ext uri="{FF2B5EF4-FFF2-40B4-BE49-F238E27FC236}">
                    <a16:creationId xmlns:a16="http://schemas.microsoft.com/office/drawing/2014/main" id="{4795148F-2545-6BF9-02CC-2581194423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3695"/>
                <a:ext cx="3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/>
                  <a:t>92</a:t>
                </a:r>
              </a:p>
            </p:txBody>
          </p:sp>
        </p:grpSp>
        <p:grpSp>
          <p:nvGrpSpPr>
            <p:cNvPr id="15384" name="Group 24">
              <a:extLst>
                <a:ext uri="{FF2B5EF4-FFF2-40B4-BE49-F238E27FC236}">
                  <a16:creationId xmlns:a16="http://schemas.microsoft.com/office/drawing/2014/main" id="{1EF37A34-B340-001D-1FBB-2FF305194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599"/>
              <a:ext cx="706" cy="472"/>
              <a:chOff x="1336" y="3511"/>
              <a:chExt cx="706" cy="472"/>
            </a:xfrm>
          </p:grpSpPr>
          <p:sp>
            <p:nvSpPr>
              <p:cNvPr id="15385" name="Text Box 25">
                <a:extLst>
                  <a:ext uri="{FF2B5EF4-FFF2-40B4-BE49-F238E27FC236}">
                    <a16:creationId xmlns:a16="http://schemas.microsoft.com/office/drawing/2014/main" id="{24E65043-EC92-AF35-D193-7BD5974F96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8" y="3532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600"/>
                  <a:t>U</a:t>
                </a:r>
              </a:p>
            </p:txBody>
          </p:sp>
          <p:sp>
            <p:nvSpPr>
              <p:cNvPr id="15386" name="Text Box 26">
                <a:extLst>
                  <a:ext uri="{FF2B5EF4-FFF2-40B4-BE49-F238E27FC236}">
                    <a16:creationId xmlns:a16="http://schemas.microsoft.com/office/drawing/2014/main" id="{7A47A183-40D8-7DD9-6146-7228CA1C9E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6" y="3511"/>
                <a:ext cx="4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/>
                  <a:t>238</a:t>
                </a:r>
              </a:p>
            </p:txBody>
          </p:sp>
          <p:sp>
            <p:nvSpPr>
              <p:cNvPr id="15387" name="Text Box 27">
                <a:extLst>
                  <a:ext uri="{FF2B5EF4-FFF2-40B4-BE49-F238E27FC236}">
                    <a16:creationId xmlns:a16="http://schemas.microsoft.com/office/drawing/2014/main" id="{290617FF-EA78-A11C-2238-B64120C6EB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3695"/>
                <a:ext cx="3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/>
                  <a:t>92</a:t>
                </a:r>
              </a:p>
            </p:txBody>
          </p:sp>
        </p:grpSp>
      </p:grpSp>
      <p:grpSp>
        <p:nvGrpSpPr>
          <p:cNvPr id="15398" name="Group 38">
            <a:extLst>
              <a:ext uri="{FF2B5EF4-FFF2-40B4-BE49-F238E27FC236}">
                <a16:creationId xmlns:a16="http://schemas.microsoft.com/office/drawing/2014/main" id="{3EAC5983-3410-7076-A04D-981F627C7702}"/>
              </a:ext>
            </a:extLst>
          </p:cNvPr>
          <p:cNvGrpSpPr>
            <a:grpSpLocks/>
          </p:cNvGrpSpPr>
          <p:nvPr/>
        </p:nvGrpSpPr>
        <p:grpSpPr bwMode="auto">
          <a:xfrm>
            <a:off x="1985963" y="3030538"/>
            <a:ext cx="2220912" cy="396875"/>
            <a:chOff x="1251" y="1909"/>
            <a:chExt cx="1399" cy="250"/>
          </a:xfrm>
        </p:grpSpPr>
        <p:sp>
          <p:nvSpPr>
            <p:cNvPr id="15389" name="Text Box 29">
              <a:extLst>
                <a:ext uri="{FF2B5EF4-FFF2-40B4-BE49-F238E27FC236}">
                  <a16:creationId xmlns:a16="http://schemas.microsoft.com/office/drawing/2014/main" id="{07DAECC5-E976-56CB-60F1-AED4429BF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1909"/>
              <a:ext cx="11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CC0000"/>
                  </a:solidFill>
                </a:rPr>
                <a:t>Mass Number</a:t>
              </a:r>
              <a:r>
                <a:rPr lang="en-US" altLang="en-US" sz="200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391" name="Line 31">
              <a:extLst>
                <a:ext uri="{FF2B5EF4-FFF2-40B4-BE49-F238E27FC236}">
                  <a16:creationId xmlns:a16="http://schemas.microsoft.com/office/drawing/2014/main" id="{948C08A5-055B-C100-7BF1-54B08A0E8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4" y="2044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399" name="Group 39">
            <a:extLst>
              <a:ext uri="{FF2B5EF4-FFF2-40B4-BE49-F238E27FC236}">
                <a16:creationId xmlns:a16="http://schemas.microsoft.com/office/drawing/2014/main" id="{B0188058-464F-FFB8-CDC2-3AE0D4167D30}"/>
              </a:ext>
            </a:extLst>
          </p:cNvPr>
          <p:cNvGrpSpPr>
            <a:grpSpLocks/>
          </p:cNvGrpSpPr>
          <p:nvPr/>
        </p:nvGrpSpPr>
        <p:grpSpPr bwMode="auto">
          <a:xfrm>
            <a:off x="1830388" y="3425825"/>
            <a:ext cx="2376487" cy="396875"/>
            <a:chOff x="1153" y="2158"/>
            <a:chExt cx="1497" cy="250"/>
          </a:xfrm>
        </p:grpSpPr>
        <p:sp>
          <p:nvSpPr>
            <p:cNvPr id="15390" name="Text Box 30">
              <a:extLst>
                <a:ext uri="{FF2B5EF4-FFF2-40B4-BE49-F238E27FC236}">
                  <a16:creationId xmlns:a16="http://schemas.microsoft.com/office/drawing/2014/main" id="{1C25FC5B-855C-3CB1-BD5A-7E40E16A1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" y="2158"/>
              <a:ext cx="1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CC0000"/>
                  </a:solidFill>
                </a:rPr>
                <a:t>Atomic Number</a:t>
              </a:r>
            </a:p>
          </p:txBody>
        </p:sp>
        <p:sp>
          <p:nvSpPr>
            <p:cNvPr id="15392" name="Line 32">
              <a:extLst>
                <a:ext uri="{FF2B5EF4-FFF2-40B4-BE49-F238E27FC236}">
                  <a16:creationId xmlns:a16="http://schemas.microsoft.com/office/drawing/2014/main" id="{B2306940-A808-DDCE-0817-47208DE18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4" y="2295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397" name="Group 37">
            <a:extLst>
              <a:ext uri="{FF2B5EF4-FFF2-40B4-BE49-F238E27FC236}">
                <a16:creationId xmlns:a16="http://schemas.microsoft.com/office/drawing/2014/main" id="{C2643046-41F5-5553-5A31-89BA4346DDE7}"/>
              </a:ext>
            </a:extLst>
          </p:cNvPr>
          <p:cNvGrpSpPr>
            <a:grpSpLocks/>
          </p:cNvGrpSpPr>
          <p:nvPr/>
        </p:nvGrpSpPr>
        <p:grpSpPr bwMode="auto">
          <a:xfrm>
            <a:off x="4910138" y="3255963"/>
            <a:ext cx="2536825" cy="396875"/>
            <a:chOff x="3609" y="1975"/>
            <a:chExt cx="1598" cy="250"/>
          </a:xfrm>
        </p:grpSpPr>
        <p:sp>
          <p:nvSpPr>
            <p:cNvPr id="15395" name="Text Box 35">
              <a:extLst>
                <a:ext uri="{FF2B5EF4-FFF2-40B4-BE49-F238E27FC236}">
                  <a16:creationId xmlns:a16="http://schemas.microsoft.com/office/drawing/2014/main" id="{87DE938F-3BB8-4F40-02AC-C325F2B4F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6" y="1975"/>
              <a:ext cx="12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CC0000"/>
                  </a:solidFill>
                </a:rPr>
                <a:t>Element Symbol</a:t>
              </a:r>
            </a:p>
          </p:txBody>
        </p:sp>
        <p:sp>
          <p:nvSpPr>
            <p:cNvPr id="15396" name="Line 36">
              <a:extLst>
                <a:ext uri="{FF2B5EF4-FFF2-40B4-BE49-F238E27FC236}">
                  <a16:creationId xmlns:a16="http://schemas.microsoft.com/office/drawing/2014/main" id="{AD9D0EC5-931E-E054-A73F-9287F52FCA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9" y="2103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400" name="Text Box 40">
            <a:extLst>
              <a:ext uri="{FF2B5EF4-FFF2-40B4-BE49-F238E27FC236}">
                <a16:creationId xmlns:a16="http://schemas.microsoft.com/office/drawing/2014/main" id="{26F0531A-6005-271D-C9BA-68A4355B1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7ED2FEB6-665A-DF58-A2F4-6070C9F8D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/>
          <a:stretch>
            <a:fillRect/>
          </a:stretch>
        </p:blipFill>
        <p:spPr bwMode="auto">
          <a:xfrm>
            <a:off x="508000" y="381000"/>
            <a:ext cx="8128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7B3CFD55-4CC1-1804-2E7E-CB9A664CB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1B4AB400-0080-75D0-7208-8DFC9FE5185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28813"/>
            <a:ext cx="8418513" cy="711200"/>
            <a:chOff x="192" y="480"/>
            <a:chExt cx="5303" cy="448"/>
          </a:xfrm>
        </p:grpSpPr>
        <p:sp>
          <p:nvSpPr>
            <p:cNvPr id="18435" name="Text Box 3">
              <a:extLst>
                <a:ext uri="{FF2B5EF4-FFF2-40B4-BE49-F238E27FC236}">
                  <a16:creationId xmlns:a16="http://schemas.microsoft.com/office/drawing/2014/main" id="{6A88EEB6-73B6-2F03-A784-A9C56F8D8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541"/>
              <a:ext cx="457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chemeClr val="accent2"/>
                  </a:solidFill>
                  <a:latin typeface="Times New Roman" panose="02020603050405020304" pitchFamily="18" charset="0"/>
                </a:rPr>
                <a:t>How many protons, neutrons, and electrons are in</a:t>
              </a:r>
            </a:p>
          </p:txBody>
        </p:sp>
        <p:grpSp>
          <p:nvGrpSpPr>
            <p:cNvPr id="18436" name="Group 4">
              <a:extLst>
                <a:ext uri="{FF2B5EF4-FFF2-40B4-BE49-F238E27FC236}">
                  <a16:creationId xmlns:a16="http://schemas.microsoft.com/office/drawing/2014/main" id="{30C7D9FA-7038-745D-4736-AEC712738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480"/>
              <a:ext cx="610" cy="448"/>
              <a:chOff x="1918" y="3120"/>
              <a:chExt cx="610" cy="448"/>
            </a:xfrm>
          </p:grpSpPr>
          <p:sp>
            <p:nvSpPr>
              <p:cNvPr id="18437" name="Text Box 5">
                <a:extLst>
                  <a:ext uri="{FF2B5EF4-FFF2-40B4-BE49-F238E27FC236}">
                    <a16:creationId xmlns:a16="http://schemas.microsoft.com/office/drawing/2014/main" id="{A598A1D7-4C8C-1F4C-97EF-042AE205CC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0" y="3140"/>
                <a:ext cx="30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6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8438" name="Text Box 6">
                <a:extLst>
                  <a:ext uri="{FF2B5EF4-FFF2-40B4-BE49-F238E27FC236}">
                    <a16:creationId xmlns:a16="http://schemas.microsoft.com/office/drawing/2014/main" id="{8C79C20E-5CF8-9D97-5C71-766D8ECAE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8" y="312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18439" name="Text Box 7">
                <a:extLst>
                  <a:ext uri="{FF2B5EF4-FFF2-40B4-BE49-F238E27FC236}">
                    <a16:creationId xmlns:a16="http://schemas.microsoft.com/office/drawing/2014/main" id="{1C12E643-F8DB-94DF-B950-565EB2CB46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2" y="32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18440" name="Text Box 8">
              <a:extLst>
                <a:ext uri="{FF2B5EF4-FFF2-40B4-BE49-F238E27FC236}">
                  <a16:creationId xmlns:a16="http://schemas.microsoft.com/office/drawing/2014/main" id="{3ADE899A-EA7E-C35E-61AF-E00EBE5C77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" y="522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chemeClr val="accent2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8441" name="Group 9">
            <a:extLst>
              <a:ext uri="{FF2B5EF4-FFF2-40B4-BE49-F238E27FC236}">
                <a16:creationId xmlns:a16="http://schemas.microsoft.com/office/drawing/2014/main" id="{61DB1AC2-D6EB-22D8-3766-A0FF64EB8D30}"/>
              </a:ext>
            </a:extLst>
          </p:cNvPr>
          <p:cNvGrpSpPr>
            <a:grpSpLocks/>
          </p:cNvGrpSpPr>
          <p:nvPr/>
        </p:nvGrpSpPr>
        <p:grpSpPr bwMode="auto">
          <a:xfrm>
            <a:off x="420688" y="4038600"/>
            <a:ext cx="8418512" cy="711200"/>
            <a:chOff x="192" y="480"/>
            <a:chExt cx="5303" cy="448"/>
          </a:xfrm>
        </p:grpSpPr>
        <p:sp>
          <p:nvSpPr>
            <p:cNvPr id="18442" name="Text Box 10">
              <a:extLst>
                <a:ext uri="{FF2B5EF4-FFF2-40B4-BE49-F238E27FC236}">
                  <a16:creationId xmlns:a16="http://schemas.microsoft.com/office/drawing/2014/main" id="{847BCF57-76AE-6907-EBC6-29EC43D94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541"/>
              <a:ext cx="457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chemeClr val="accent2"/>
                  </a:solidFill>
                  <a:latin typeface="Times New Roman" panose="02020603050405020304" pitchFamily="18" charset="0"/>
                </a:rPr>
                <a:t>How many protons, neutrons, and electrons are in</a:t>
              </a:r>
            </a:p>
          </p:txBody>
        </p:sp>
        <p:grpSp>
          <p:nvGrpSpPr>
            <p:cNvPr id="18443" name="Group 11">
              <a:extLst>
                <a:ext uri="{FF2B5EF4-FFF2-40B4-BE49-F238E27FC236}">
                  <a16:creationId xmlns:a16="http://schemas.microsoft.com/office/drawing/2014/main" id="{2FEFFE36-7EC1-E8F6-077A-4CF4802EFC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480"/>
              <a:ext cx="610" cy="448"/>
              <a:chOff x="1918" y="3120"/>
              <a:chExt cx="610" cy="448"/>
            </a:xfrm>
          </p:grpSpPr>
          <p:sp>
            <p:nvSpPr>
              <p:cNvPr id="18444" name="Text Box 12">
                <a:extLst>
                  <a:ext uri="{FF2B5EF4-FFF2-40B4-BE49-F238E27FC236}">
                    <a16:creationId xmlns:a16="http://schemas.microsoft.com/office/drawing/2014/main" id="{2D355A43-A9D3-7957-FEB0-530725C3B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0" y="3140"/>
                <a:ext cx="30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6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8445" name="Text Box 13">
                <a:extLst>
                  <a:ext uri="{FF2B5EF4-FFF2-40B4-BE49-F238E27FC236}">
                    <a16:creationId xmlns:a16="http://schemas.microsoft.com/office/drawing/2014/main" id="{BFFF86E0-BD4A-A5ED-69C2-DC23FFC808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8" y="312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18446" name="Text Box 14">
                <a:extLst>
                  <a:ext uri="{FF2B5EF4-FFF2-40B4-BE49-F238E27FC236}">
                    <a16:creationId xmlns:a16="http://schemas.microsoft.com/office/drawing/2014/main" id="{6AC4410C-FDBF-A589-BE68-9A6C21531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2" y="32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18447" name="Text Box 15">
              <a:extLst>
                <a:ext uri="{FF2B5EF4-FFF2-40B4-BE49-F238E27FC236}">
                  <a16:creationId xmlns:a16="http://schemas.microsoft.com/office/drawing/2014/main" id="{1D690809-0D7B-A580-F53D-06DA29069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" y="522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chemeClr val="accent2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448" name="Text Box 16">
            <a:extLst>
              <a:ext uri="{FF2B5EF4-FFF2-40B4-BE49-F238E27FC236}">
                <a16:creationId xmlns:a16="http://schemas.microsoft.com/office/drawing/2014/main" id="{2ADE147C-8C45-DB3F-69C2-B441C3A24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2908300"/>
            <a:ext cx="6738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/>
              <a:t>6 protons, 8 (14 - 6) neutrons, 6 electrons</a:t>
            </a:r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D4894B02-73F7-C3FE-9450-ACA619998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4965700"/>
            <a:ext cx="6738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/>
              <a:t>6 protons, 5 (11 - 6) neutrons, 6 electrons</a:t>
            </a:r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1452BC94-AC03-905E-7313-1CC6E6EF2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423863"/>
            <a:ext cx="630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600">
                <a:solidFill>
                  <a:schemeClr val="tx2"/>
                </a:solidFill>
              </a:rPr>
              <a:t>Do You Understand Isotopes?</a:t>
            </a:r>
            <a:endParaRPr lang="en-US" altLang="en-US" sz="3600"/>
          </a:p>
        </p:txBody>
      </p:sp>
      <p:graphicFrame>
        <p:nvGraphicFramePr>
          <p:cNvPr id="18451" name="Object 19">
            <a:extLst>
              <a:ext uri="{FF2B5EF4-FFF2-40B4-BE49-F238E27FC236}">
                <a16:creationId xmlns:a16="http://schemas.microsoft.com/office/drawing/2014/main" id="{755DD047-2F1C-5B73-21A9-A5E8CCBF34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28600"/>
          <a:ext cx="855663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856440" imgH="1637640" progId="MS_ClipArt_Gallery.2">
                  <p:embed/>
                </p:oleObj>
              </mc:Choice>
              <mc:Fallback>
                <p:oleObj name="Clip" r:id="rId3" imgW="856440" imgH="1637640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855663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2" name="Text Box 20">
            <a:extLst>
              <a:ext uri="{FF2B5EF4-FFF2-40B4-BE49-F238E27FC236}">
                <a16:creationId xmlns:a16="http://schemas.microsoft.com/office/drawing/2014/main" id="{DCA3FC18-4CD9-6138-E514-A2D220009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autoUpdateAnimBg="0"/>
      <p:bldP spid="1844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>
            <a:extLst>
              <a:ext uri="{FF2B5EF4-FFF2-40B4-BE49-F238E27FC236}">
                <a16:creationId xmlns:a16="http://schemas.microsoft.com/office/drawing/2014/main" id="{F4DB296E-A3E4-6FF2-2978-F14C0685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2" name="Group 14">
            <a:extLst>
              <a:ext uri="{FF2B5EF4-FFF2-40B4-BE49-F238E27FC236}">
                <a16:creationId xmlns:a16="http://schemas.microsoft.com/office/drawing/2014/main" id="{DAD7E324-D4A1-6797-EB34-9E54DAF418E4}"/>
              </a:ext>
            </a:extLst>
          </p:cNvPr>
          <p:cNvGrpSpPr>
            <a:grpSpLocks/>
          </p:cNvGrpSpPr>
          <p:nvPr/>
        </p:nvGrpSpPr>
        <p:grpSpPr bwMode="auto">
          <a:xfrm>
            <a:off x="1319213" y="2870200"/>
            <a:ext cx="2447925" cy="403225"/>
            <a:chOff x="831" y="1808"/>
            <a:chExt cx="1542" cy="254"/>
          </a:xfrm>
        </p:grpSpPr>
        <p:sp>
          <p:nvSpPr>
            <p:cNvPr id="17412" name="Text Box 4">
              <a:extLst>
                <a:ext uri="{FF2B5EF4-FFF2-40B4-BE49-F238E27FC236}">
                  <a16:creationId xmlns:a16="http://schemas.microsoft.com/office/drawing/2014/main" id="{4C797DD8-0226-5A87-4B08-6F6D35065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8" y="1808"/>
              <a:ext cx="614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/>
                <a:t>Period</a:t>
              </a:r>
            </a:p>
          </p:txBody>
        </p:sp>
        <p:sp>
          <p:nvSpPr>
            <p:cNvPr id="17413" name="Line 5">
              <a:extLst>
                <a:ext uri="{FF2B5EF4-FFF2-40B4-BE49-F238E27FC236}">
                  <a16:creationId xmlns:a16="http://schemas.microsoft.com/office/drawing/2014/main" id="{84A02B3C-5F11-102E-EC96-7BD2B7531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5" y="1936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GB"/>
            </a:p>
          </p:txBody>
        </p:sp>
        <p:sp>
          <p:nvSpPr>
            <p:cNvPr id="17414" name="Line 6">
              <a:extLst>
                <a:ext uri="{FF2B5EF4-FFF2-40B4-BE49-F238E27FC236}">
                  <a16:creationId xmlns:a16="http://schemas.microsoft.com/office/drawing/2014/main" id="{A742DA25-D782-F9E8-8CB0-D4BBA4950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" y="1936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GB"/>
            </a:p>
          </p:txBody>
        </p:sp>
      </p:grpSp>
      <p:grpSp>
        <p:nvGrpSpPr>
          <p:cNvPr id="17427" name="Group 19">
            <a:extLst>
              <a:ext uri="{FF2B5EF4-FFF2-40B4-BE49-F238E27FC236}">
                <a16:creationId xmlns:a16="http://schemas.microsoft.com/office/drawing/2014/main" id="{735E241E-17FB-B724-C7F3-1764D186D90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619751" y="3227387"/>
            <a:ext cx="2419350" cy="403225"/>
            <a:chOff x="3329" y="3936"/>
            <a:chExt cx="1524" cy="254"/>
          </a:xfrm>
        </p:grpSpPr>
        <p:sp>
          <p:nvSpPr>
            <p:cNvPr id="17424" name="Text Box 16">
              <a:extLst>
                <a:ext uri="{FF2B5EF4-FFF2-40B4-BE49-F238E27FC236}">
                  <a16:creationId xmlns:a16="http://schemas.microsoft.com/office/drawing/2014/main" id="{D762013D-BEF1-D0BF-CF6A-188427BF6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" y="3936"/>
              <a:ext cx="592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/>
                <a:t>Group</a:t>
              </a:r>
            </a:p>
          </p:txBody>
        </p:sp>
        <p:sp>
          <p:nvSpPr>
            <p:cNvPr id="17425" name="Line 17">
              <a:extLst>
                <a:ext uri="{FF2B5EF4-FFF2-40B4-BE49-F238E27FC236}">
                  <a16:creationId xmlns:a16="http://schemas.microsoft.com/office/drawing/2014/main" id="{A91865CE-4F04-63C2-4C28-702F0F116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5" y="4062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GB"/>
            </a:p>
          </p:txBody>
        </p:sp>
        <p:sp>
          <p:nvSpPr>
            <p:cNvPr id="17426" name="Line 18">
              <a:extLst>
                <a:ext uri="{FF2B5EF4-FFF2-40B4-BE49-F238E27FC236}">
                  <a16:creationId xmlns:a16="http://schemas.microsoft.com/office/drawing/2014/main" id="{248ACACB-71AF-7C6E-BD85-F533D90C9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9" y="4062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GB"/>
            </a:p>
          </p:txBody>
        </p:sp>
      </p:grpSp>
      <p:grpSp>
        <p:nvGrpSpPr>
          <p:cNvPr id="17432" name="Group 24">
            <a:extLst>
              <a:ext uri="{FF2B5EF4-FFF2-40B4-BE49-F238E27FC236}">
                <a16:creationId xmlns:a16="http://schemas.microsoft.com/office/drawing/2014/main" id="{81723920-1C28-F162-5463-F17E44CA7F5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289050" y="2913063"/>
            <a:ext cx="3171825" cy="403225"/>
            <a:chOff x="2886" y="3936"/>
            <a:chExt cx="1998" cy="254"/>
          </a:xfrm>
        </p:grpSpPr>
        <p:sp>
          <p:nvSpPr>
            <p:cNvPr id="17429" name="Text Box 21">
              <a:extLst>
                <a:ext uri="{FF2B5EF4-FFF2-40B4-BE49-F238E27FC236}">
                  <a16:creationId xmlns:a16="http://schemas.microsoft.com/office/drawing/2014/main" id="{3719C3C7-1380-848A-C135-88CD92FDD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936"/>
              <a:ext cx="1041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/>
                <a:t>Alkali Metal</a:t>
              </a:r>
            </a:p>
          </p:txBody>
        </p:sp>
        <p:sp>
          <p:nvSpPr>
            <p:cNvPr id="17430" name="Line 22">
              <a:extLst>
                <a:ext uri="{FF2B5EF4-FFF2-40B4-BE49-F238E27FC236}">
                  <a16:creationId xmlns:a16="http://schemas.microsoft.com/office/drawing/2014/main" id="{149E15B0-6DEF-2C5D-B906-4BE6AA1F6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6" y="4060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GB"/>
            </a:p>
          </p:txBody>
        </p:sp>
        <p:sp>
          <p:nvSpPr>
            <p:cNvPr id="17431" name="Line 23">
              <a:extLst>
                <a:ext uri="{FF2B5EF4-FFF2-40B4-BE49-F238E27FC236}">
                  <a16:creationId xmlns:a16="http://schemas.microsoft.com/office/drawing/2014/main" id="{DECD813B-DCB8-00FA-CDE7-D0B9D5894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6" y="4060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GB"/>
            </a:p>
          </p:txBody>
        </p:sp>
      </p:grpSp>
      <p:grpSp>
        <p:nvGrpSpPr>
          <p:cNvPr id="17437" name="Group 29">
            <a:extLst>
              <a:ext uri="{FF2B5EF4-FFF2-40B4-BE49-F238E27FC236}">
                <a16:creationId xmlns:a16="http://schemas.microsoft.com/office/drawing/2014/main" id="{5027C71F-FCA5-11B0-1D3E-A57725D211D6}"/>
              </a:ext>
            </a:extLst>
          </p:cNvPr>
          <p:cNvGrpSpPr>
            <a:grpSpLocks/>
          </p:cNvGrpSpPr>
          <p:nvPr/>
        </p:nvGrpSpPr>
        <p:grpSpPr bwMode="auto">
          <a:xfrm>
            <a:off x="8669338" y="1620838"/>
            <a:ext cx="403225" cy="2928937"/>
            <a:chOff x="909" y="287"/>
            <a:chExt cx="254" cy="1845"/>
          </a:xfrm>
        </p:grpSpPr>
        <p:sp>
          <p:nvSpPr>
            <p:cNvPr id="17434" name="Text Box 26">
              <a:extLst>
                <a:ext uri="{FF2B5EF4-FFF2-40B4-BE49-F238E27FC236}">
                  <a16:creationId xmlns:a16="http://schemas.microsoft.com/office/drawing/2014/main" id="{B2568DEA-7DEF-8D95-9402-6FA90DB8F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53" y="1070"/>
              <a:ext cx="966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/>
                <a:t>Noble Gas</a:t>
              </a:r>
            </a:p>
          </p:txBody>
        </p:sp>
        <p:sp>
          <p:nvSpPr>
            <p:cNvPr id="17435" name="Line 27">
              <a:extLst>
                <a:ext uri="{FF2B5EF4-FFF2-40B4-BE49-F238E27FC236}">
                  <a16:creationId xmlns:a16="http://schemas.microsoft.com/office/drawing/2014/main" id="{7C31FDAC-557C-83DB-8379-A2E0A95392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74" y="1868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GB"/>
            </a:p>
          </p:txBody>
        </p:sp>
        <p:sp>
          <p:nvSpPr>
            <p:cNvPr id="17436" name="Line 28">
              <a:extLst>
                <a:ext uri="{FF2B5EF4-FFF2-40B4-BE49-F238E27FC236}">
                  <a16:creationId xmlns:a16="http://schemas.microsoft.com/office/drawing/2014/main" id="{307AACE0-F52F-A299-F780-3174B47335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22" y="503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GB"/>
            </a:p>
          </p:txBody>
        </p:sp>
      </p:grpSp>
      <p:grpSp>
        <p:nvGrpSpPr>
          <p:cNvPr id="17442" name="Group 34">
            <a:extLst>
              <a:ext uri="{FF2B5EF4-FFF2-40B4-BE49-F238E27FC236}">
                <a16:creationId xmlns:a16="http://schemas.microsoft.com/office/drawing/2014/main" id="{3FC5EF65-C44B-3D8C-E818-F5FA5104F5B1}"/>
              </a:ext>
            </a:extLst>
          </p:cNvPr>
          <p:cNvGrpSpPr>
            <a:grpSpLocks/>
          </p:cNvGrpSpPr>
          <p:nvPr/>
        </p:nvGrpSpPr>
        <p:grpSpPr bwMode="auto">
          <a:xfrm>
            <a:off x="8159750" y="2005013"/>
            <a:ext cx="403225" cy="2671762"/>
            <a:chOff x="4991" y="816"/>
            <a:chExt cx="254" cy="1683"/>
          </a:xfrm>
        </p:grpSpPr>
        <p:sp>
          <p:nvSpPr>
            <p:cNvPr id="17439" name="Text Box 31">
              <a:extLst>
                <a:ext uri="{FF2B5EF4-FFF2-40B4-BE49-F238E27FC236}">
                  <a16:creationId xmlns:a16="http://schemas.microsoft.com/office/drawing/2014/main" id="{F30A0D46-9434-ED99-E37F-2547AA235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730" y="1503"/>
              <a:ext cx="775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/>
                <a:t>Halogen</a:t>
              </a:r>
            </a:p>
          </p:txBody>
        </p:sp>
        <p:sp>
          <p:nvSpPr>
            <p:cNvPr id="17440" name="Line 32">
              <a:extLst>
                <a:ext uri="{FF2B5EF4-FFF2-40B4-BE49-F238E27FC236}">
                  <a16:creationId xmlns:a16="http://schemas.microsoft.com/office/drawing/2014/main" id="{0DA2F30E-D3AB-C735-BDFB-6C82F692DE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857" y="2235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GB"/>
            </a:p>
          </p:txBody>
        </p:sp>
        <p:sp>
          <p:nvSpPr>
            <p:cNvPr id="17441" name="Line 33">
              <a:extLst>
                <a:ext uri="{FF2B5EF4-FFF2-40B4-BE49-F238E27FC236}">
                  <a16:creationId xmlns:a16="http://schemas.microsoft.com/office/drawing/2014/main" id="{A9F598CF-4D6F-1CEF-BB91-68D5576510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05" y="1032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GB"/>
            </a:p>
          </p:txBody>
        </p:sp>
      </p:grpSp>
      <p:grpSp>
        <p:nvGrpSpPr>
          <p:cNvPr id="17447" name="Group 39">
            <a:extLst>
              <a:ext uri="{FF2B5EF4-FFF2-40B4-BE49-F238E27FC236}">
                <a16:creationId xmlns:a16="http://schemas.microsoft.com/office/drawing/2014/main" id="{06B2FA41-A811-E941-A0C3-C6CFE1904A7D}"/>
              </a:ext>
            </a:extLst>
          </p:cNvPr>
          <p:cNvGrpSpPr>
            <a:grpSpLocks/>
          </p:cNvGrpSpPr>
          <p:nvPr/>
        </p:nvGrpSpPr>
        <p:grpSpPr bwMode="auto">
          <a:xfrm>
            <a:off x="623888" y="760413"/>
            <a:ext cx="403225" cy="3978275"/>
            <a:chOff x="861" y="479"/>
            <a:chExt cx="254" cy="2506"/>
          </a:xfrm>
        </p:grpSpPr>
        <p:sp>
          <p:nvSpPr>
            <p:cNvPr id="17444" name="Text Box 36">
              <a:extLst>
                <a:ext uri="{FF2B5EF4-FFF2-40B4-BE49-F238E27FC236}">
                  <a16:creationId xmlns:a16="http://schemas.microsoft.com/office/drawing/2014/main" id="{F6FBA7CF-8582-13EF-5551-D9DAB8A91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11" y="1555"/>
              <a:ext cx="1553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/>
                <a:t>Alkali Earth Metal</a:t>
              </a:r>
            </a:p>
          </p:txBody>
        </p:sp>
        <p:sp>
          <p:nvSpPr>
            <p:cNvPr id="17445" name="Line 37">
              <a:extLst>
                <a:ext uri="{FF2B5EF4-FFF2-40B4-BE49-F238E27FC236}">
                  <a16:creationId xmlns:a16="http://schemas.microsoft.com/office/drawing/2014/main" id="{4DFE0166-1C70-E80C-4B42-56EB098ED7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26" y="2721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GB"/>
            </a:p>
          </p:txBody>
        </p:sp>
        <p:sp>
          <p:nvSpPr>
            <p:cNvPr id="17446" name="Line 38">
              <a:extLst>
                <a:ext uri="{FF2B5EF4-FFF2-40B4-BE49-F238E27FC236}">
                  <a16:creationId xmlns:a16="http://schemas.microsoft.com/office/drawing/2014/main" id="{1183477B-4CCF-2D4D-C92A-B10E56E68A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74" y="695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GB"/>
            </a:p>
          </p:txBody>
        </p:sp>
      </p:grpSp>
      <p:sp>
        <p:nvSpPr>
          <p:cNvPr id="17448" name="Text Box 40">
            <a:extLst>
              <a:ext uri="{FF2B5EF4-FFF2-40B4-BE49-F238E27FC236}">
                <a16:creationId xmlns:a16="http://schemas.microsoft.com/office/drawing/2014/main" id="{05F389DC-141F-F495-A885-B4AC5005B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E6687ACE-AA82-7AF3-CC70-8D680EAB1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38100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 </a:t>
            </a:r>
            <a:r>
              <a:rPr lang="en-US" altLang="en-US" b="1" i="1"/>
              <a:t>molecule</a:t>
            </a:r>
            <a:r>
              <a:rPr lang="en-US" altLang="en-US"/>
              <a:t> is an aggregate of two or more atoms in a definite arrangement held together by chemical bonds</a:t>
            </a:r>
          </a:p>
        </p:txBody>
      </p:sp>
      <p:grpSp>
        <p:nvGrpSpPr>
          <p:cNvPr id="19468" name="Group 12">
            <a:extLst>
              <a:ext uri="{FF2B5EF4-FFF2-40B4-BE49-F238E27FC236}">
                <a16:creationId xmlns:a16="http://schemas.microsoft.com/office/drawing/2014/main" id="{E2D04749-31DD-4B5B-F3BD-4BBED8229B86}"/>
              </a:ext>
            </a:extLst>
          </p:cNvPr>
          <p:cNvGrpSpPr>
            <a:grpSpLocks/>
          </p:cNvGrpSpPr>
          <p:nvPr/>
        </p:nvGrpSpPr>
        <p:grpSpPr bwMode="auto">
          <a:xfrm>
            <a:off x="1512888" y="1524000"/>
            <a:ext cx="6116637" cy="1743075"/>
            <a:chOff x="953" y="1152"/>
            <a:chExt cx="3853" cy="1098"/>
          </a:xfrm>
        </p:grpSpPr>
        <p:pic>
          <p:nvPicPr>
            <p:cNvPr id="19459" name="Picture 3">
              <a:extLst>
                <a:ext uri="{FF2B5EF4-FFF2-40B4-BE49-F238E27FC236}">
                  <a16:creationId xmlns:a16="http://schemas.microsoft.com/office/drawing/2014/main" id="{1F3349AF-67BE-1500-938F-5F6EDF713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0" t="55499" b="21001"/>
            <a:stretch>
              <a:fillRect/>
            </a:stretch>
          </p:blipFill>
          <p:spPr bwMode="auto">
            <a:xfrm>
              <a:off x="953" y="1152"/>
              <a:ext cx="3853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0" name="Text Box 4">
              <a:extLst>
                <a:ext uri="{FF2B5EF4-FFF2-40B4-BE49-F238E27FC236}">
                  <a16:creationId xmlns:a16="http://schemas.microsoft.com/office/drawing/2014/main" id="{19EDC8AF-EADE-1E33-E17F-4325DE50E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962"/>
              <a:ext cx="3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H</a:t>
              </a:r>
              <a:r>
                <a:rPr lang="en-US" altLang="en-US" sz="2400" baseline="-25000"/>
                <a:t>2</a:t>
              </a:r>
              <a:endParaRPr lang="en-US" altLang="en-US" sz="2400"/>
            </a:p>
          </p:txBody>
        </p:sp>
        <p:sp>
          <p:nvSpPr>
            <p:cNvPr id="19461" name="Text Box 5">
              <a:extLst>
                <a:ext uri="{FF2B5EF4-FFF2-40B4-BE49-F238E27FC236}">
                  <a16:creationId xmlns:a16="http://schemas.microsoft.com/office/drawing/2014/main" id="{E693FED2-C880-6046-60EB-A09F7ACDD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" y="1962"/>
              <a:ext cx="4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H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O</a:t>
              </a:r>
            </a:p>
          </p:txBody>
        </p:sp>
        <p:sp>
          <p:nvSpPr>
            <p:cNvPr id="19462" name="Text Box 6">
              <a:extLst>
                <a:ext uri="{FF2B5EF4-FFF2-40B4-BE49-F238E27FC236}">
                  <a16:creationId xmlns:a16="http://schemas.microsoft.com/office/drawing/2014/main" id="{A878DC30-7E82-97AE-3874-4D8BDA337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962"/>
              <a:ext cx="4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NH</a:t>
              </a:r>
              <a:r>
                <a:rPr lang="en-US" altLang="en-US" sz="2400" baseline="-25000"/>
                <a:t>3</a:t>
              </a:r>
              <a:endParaRPr lang="en-US" altLang="en-US" sz="2400"/>
            </a:p>
          </p:txBody>
        </p:sp>
        <p:sp>
          <p:nvSpPr>
            <p:cNvPr id="19463" name="Text Box 7">
              <a:extLst>
                <a:ext uri="{FF2B5EF4-FFF2-40B4-BE49-F238E27FC236}">
                  <a16:creationId xmlns:a16="http://schemas.microsoft.com/office/drawing/2014/main" id="{AAD6C20D-C6EF-356E-29E6-B527C98D6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9" y="1962"/>
              <a:ext cx="4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CH</a:t>
              </a:r>
              <a:r>
                <a:rPr lang="en-US" altLang="en-US" sz="2400" baseline="-25000"/>
                <a:t>4</a:t>
              </a:r>
              <a:endParaRPr lang="en-US" altLang="en-US" sz="2400"/>
            </a:p>
          </p:txBody>
        </p:sp>
      </p:grpSp>
      <p:sp>
        <p:nvSpPr>
          <p:cNvPr id="19465" name="Text Box 9">
            <a:extLst>
              <a:ext uri="{FF2B5EF4-FFF2-40B4-BE49-F238E27FC236}">
                <a16:creationId xmlns:a16="http://schemas.microsoft.com/office/drawing/2014/main" id="{FAB5C792-46E9-104C-63F0-913E6811C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576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 </a:t>
            </a:r>
            <a:r>
              <a:rPr lang="en-US" altLang="en-US" b="1" i="1"/>
              <a:t>diatomic molecule</a:t>
            </a:r>
            <a:r>
              <a:rPr lang="en-US" altLang="en-US"/>
              <a:t> contains only two atoms</a:t>
            </a: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761B10A0-2257-5A09-ADD1-14E59C408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4267200"/>
            <a:ext cx="342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r>
              <a:rPr lang="en-US" altLang="en-US" sz="2400"/>
              <a:t>, N</a:t>
            </a:r>
            <a:r>
              <a:rPr lang="en-US" altLang="en-US" sz="2400" baseline="-25000"/>
              <a:t>2</a:t>
            </a:r>
            <a:r>
              <a:rPr lang="en-US" altLang="en-US" sz="2400"/>
              <a:t>, O</a:t>
            </a:r>
            <a:r>
              <a:rPr lang="en-US" altLang="en-US" sz="2400" baseline="-25000"/>
              <a:t>2</a:t>
            </a:r>
            <a:r>
              <a:rPr lang="en-US" altLang="en-US" sz="2400"/>
              <a:t>, Br</a:t>
            </a:r>
            <a:r>
              <a:rPr lang="en-US" altLang="en-US" sz="2400" baseline="-25000"/>
              <a:t>2</a:t>
            </a:r>
            <a:r>
              <a:rPr lang="en-US" altLang="en-US" sz="2400"/>
              <a:t>, HCl, CO</a:t>
            </a:r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24FFFBE7-AA3D-6A62-6653-A200B6DAF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1054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 </a:t>
            </a:r>
            <a:r>
              <a:rPr lang="en-US" altLang="en-US" b="1" i="1"/>
              <a:t>polyatomic molecule</a:t>
            </a:r>
            <a:r>
              <a:rPr lang="en-US" altLang="en-US"/>
              <a:t> contains more than two atoms</a:t>
            </a:r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9FFCF1A5-557A-A628-EC15-729A654AE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5700713"/>
            <a:ext cx="2716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O</a:t>
            </a:r>
            <a:r>
              <a:rPr lang="en-US" altLang="en-US" sz="2400" baseline="-25000"/>
              <a:t>3</a:t>
            </a:r>
            <a:r>
              <a:rPr lang="en-US" altLang="en-US" sz="2400"/>
              <a:t>, H</a:t>
            </a:r>
            <a:r>
              <a:rPr lang="en-US" altLang="en-US" sz="2400" baseline="-25000"/>
              <a:t>2</a:t>
            </a:r>
            <a:r>
              <a:rPr lang="en-US" altLang="en-US" sz="2400"/>
              <a:t>O, NH</a:t>
            </a:r>
            <a:r>
              <a:rPr lang="en-US" altLang="en-US" sz="2400" baseline="-25000"/>
              <a:t>3</a:t>
            </a:r>
            <a:r>
              <a:rPr lang="en-US" altLang="en-US" sz="2400"/>
              <a:t>, CH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19471" name="Text Box 15">
            <a:extLst>
              <a:ext uri="{FF2B5EF4-FFF2-40B4-BE49-F238E27FC236}">
                <a16:creationId xmlns:a16="http://schemas.microsoft.com/office/drawing/2014/main" id="{1A45B9FA-434C-578C-7864-D7F8CE0E4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400800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utoUpdateAnimBg="0"/>
      <p:bldP spid="19467" grpId="0" autoUpdateAnimBg="0"/>
      <p:bldP spid="19469" grpId="0" autoUpdateAnimBg="0"/>
      <p:bldP spid="1947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69BA1F14-1ADD-F95A-AB00-208B0F466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228600"/>
            <a:ext cx="85010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 </a:t>
            </a:r>
            <a:r>
              <a:rPr lang="en-US" altLang="en-US" b="1" i="1"/>
              <a:t>ion</a:t>
            </a:r>
            <a:r>
              <a:rPr lang="en-US" altLang="en-US"/>
              <a:t> is an atom, or group of atoms, that has a net positive or negative charge.</a:t>
            </a:r>
            <a:endParaRPr lang="en-US" altLang="en-US" b="1"/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26A44EE3-9CFD-1ADE-DD52-1662A7454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1293813"/>
            <a:ext cx="82470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/>
              <a:t>cation</a:t>
            </a:r>
            <a:r>
              <a:rPr lang="en-US" altLang="en-US"/>
              <a:t> – ion with a positive charge</a:t>
            </a:r>
          </a:p>
          <a:p>
            <a:r>
              <a:rPr lang="en-US" altLang="en-US"/>
              <a:t>	If a neutral atom </a:t>
            </a:r>
            <a:r>
              <a:rPr lang="en-US" altLang="en-US" b="1"/>
              <a:t>loses</a:t>
            </a:r>
            <a:r>
              <a:rPr lang="en-US" altLang="en-US"/>
              <a:t> one or more electrons</a:t>
            </a:r>
          </a:p>
          <a:p>
            <a:r>
              <a:rPr lang="en-US" altLang="en-US"/>
              <a:t>	it becomes a cation.</a:t>
            </a:r>
            <a:endParaRPr lang="en-US" altLang="en-US" b="1" i="1"/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C62D490F-DA27-9319-621C-621CCCC91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14800"/>
            <a:ext cx="82661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/>
              <a:t>anion</a:t>
            </a:r>
            <a:r>
              <a:rPr lang="en-US" altLang="en-US"/>
              <a:t> – ion with a negative charge</a:t>
            </a:r>
          </a:p>
          <a:p>
            <a:r>
              <a:rPr lang="en-US" altLang="en-US"/>
              <a:t>	If a neutral atom </a:t>
            </a:r>
            <a:r>
              <a:rPr lang="en-US" altLang="en-US" b="1"/>
              <a:t>gains</a:t>
            </a:r>
            <a:r>
              <a:rPr lang="en-US" altLang="en-US"/>
              <a:t> one or more electrons</a:t>
            </a:r>
          </a:p>
          <a:p>
            <a:r>
              <a:rPr lang="en-US" altLang="en-US"/>
              <a:t>	it becomes an anion.</a:t>
            </a:r>
            <a:endParaRPr lang="en-US" altLang="en-US" b="1" i="1"/>
          </a:p>
        </p:txBody>
      </p:sp>
      <p:grpSp>
        <p:nvGrpSpPr>
          <p:cNvPr id="20507" name="Group 27">
            <a:extLst>
              <a:ext uri="{FF2B5EF4-FFF2-40B4-BE49-F238E27FC236}">
                <a16:creationId xmlns:a16="http://schemas.microsoft.com/office/drawing/2014/main" id="{318CEAFE-8510-9CD0-BB85-9DBB1CED978E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2667000"/>
            <a:ext cx="3113088" cy="1295400"/>
            <a:chOff x="696" y="1680"/>
            <a:chExt cx="1961" cy="816"/>
          </a:xfrm>
        </p:grpSpPr>
        <p:grpSp>
          <p:nvGrpSpPr>
            <p:cNvPr id="20490" name="Group 10">
              <a:extLst>
                <a:ext uri="{FF2B5EF4-FFF2-40B4-BE49-F238E27FC236}">
                  <a16:creationId xmlns:a16="http://schemas.microsoft.com/office/drawing/2014/main" id="{33A68327-04C8-8B6F-18E4-DDB1F88B81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" y="1680"/>
              <a:ext cx="816" cy="816"/>
              <a:chOff x="768" y="2160"/>
              <a:chExt cx="816" cy="816"/>
            </a:xfrm>
          </p:grpSpPr>
          <p:sp>
            <p:nvSpPr>
              <p:cNvPr id="20486" name="Oval 6">
                <a:extLst>
                  <a:ext uri="{FF2B5EF4-FFF2-40B4-BE49-F238E27FC236}">
                    <a16:creationId xmlns:a16="http://schemas.microsoft.com/office/drawing/2014/main" id="{4AF06563-910F-E779-0B7A-01FEBCDEC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160"/>
                <a:ext cx="816" cy="8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487" name="Text Box 7">
                <a:extLst>
                  <a:ext uri="{FF2B5EF4-FFF2-40B4-BE49-F238E27FC236}">
                    <a16:creationId xmlns:a16="http://schemas.microsoft.com/office/drawing/2014/main" id="{B3973040-833D-ADCF-B581-13066EF867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404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Na</a:t>
                </a:r>
              </a:p>
            </p:txBody>
          </p:sp>
        </p:grpSp>
        <p:sp>
          <p:nvSpPr>
            <p:cNvPr id="20500" name="Text Box 20">
              <a:extLst>
                <a:ext uri="{FF2B5EF4-FFF2-40B4-BE49-F238E27FC236}">
                  <a16:creationId xmlns:a16="http://schemas.microsoft.com/office/drawing/2014/main" id="{EE738EF7-8204-BF94-32FF-ABCCD0BC5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" y="1867"/>
              <a:ext cx="9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11 protons</a:t>
              </a:r>
            </a:p>
            <a:p>
              <a:r>
                <a:rPr lang="en-US" altLang="en-US" sz="2000"/>
                <a:t>11 electrons</a:t>
              </a:r>
            </a:p>
          </p:txBody>
        </p:sp>
      </p:grpSp>
      <p:grpSp>
        <p:nvGrpSpPr>
          <p:cNvPr id="20508" name="Group 28">
            <a:extLst>
              <a:ext uri="{FF2B5EF4-FFF2-40B4-BE49-F238E27FC236}">
                <a16:creationId xmlns:a16="http://schemas.microsoft.com/office/drawing/2014/main" id="{B3CF6634-E4DB-775E-EAEE-AE572A8817BC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819400"/>
            <a:ext cx="2895600" cy="1143000"/>
            <a:chOff x="3552" y="1776"/>
            <a:chExt cx="1824" cy="720"/>
          </a:xfrm>
        </p:grpSpPr>
        <p:grpSp>
          <p:nvGrpSpPr>
            <p:cNvPr id="20491" name="Group 11">
              <a:extLst>
                <a:ext uri="{FF2B5EF4-FFF2-40B4-BE49-F238E27FC236}">
                  <a16:creationId xmlns:a16="http://schemas.microsoft.com/office/drawing/2014/main" id="{95F3FCC9-D54F-651C-49D5-ACF2FC4B1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776"/>
              <a:ext cx="720" cy="720"/>
              <a:chOff x="3024" y="2160"/>
              <a:chExt cx="720" cy="720"/>
            </a:xfrm>
          </p:grpSpPr>
          <p:sp>
            <p:nvSpPr>
              <p:cNvPr id="20488" name="Oval 8">
                <a:extLst>
                  <a:ext uri="{FF2B5EF4-FFF2-40B4-BE49-F238E27FC236}">
                    <a16:creationId xmlns:a16="http://schemas.microsoft.com/office/drawing/2014/main" id="{2B6AF80C-8C07-0F6B-F291-A547FDCFE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720" cy="7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489" name="Text Box 9">
                <a:extLst>
                  <a:ext uri="{FF2B5EF4-FFF2-40B4-BE49-F238E27FC236}">
                    <a16:creationId xmlns:a16="http://schemas.microsoft.com/office/drawing/2014/main" id="{38CA2FC7-4E4A-5412-5B50-70B757B74B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8" y="2357"/>
                <a:ext cx="4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Na</a:t>
                </a:r>
                <a:r>
                  <a:rPr lang="en-US" altLang="en-US" baseline="30000"/>
                  <a:t>+</a:t>
                </a:r>
                <a:endParaRPr lang="en-US" altLang="en-US"/>
              </a:p>
            </p:txBody>
          </p:sp>
        </p:grpSp>
        <p:sp>
          <p:nvSpPr>
            <p:cNvPr id="20501" name="Text Box 21">
              <a:extLst>
                <a:ext uri="{FF2B5EF4-FFF2-40B4-BE49-F238E27FC236}">
                  <a16:creationId xmlns:a16="http://schemas.microsoft.com/office/drawing/2014/main" id="{384AF552-2728-F9A3-D661-B1A07596D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9" y="1910"/>
              <a:ext cx="9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11 protons</a:t>
              </a:r>
            </a:p>
            <a:p>
              <a:r>
                <a:rPr lang="en-US" altLang="en-US" sz="2000"/>
                <a:t>10 electrons</a:t>
              </a:r>
            </a:p>
          </p:txBody>
        </p:sp>
      </p:grpSp>
      <p:grpSp>
        <p:nvGrpSpPr>
          <p:cNvPr id="20509" name="Group 29">
            <a:extLst>
              <a:ext uri="{FF2B5EF4-FFF2-40B4-BE49-F238E27FC236}">
                <a16:creationId xmlns:a16="http://schemas.microsoft.com/office/drawing/2014/main" id="{5ABF4206-DE58-560F-889D-EC55EA93FDAB}"/>
              </a:ext>
            </a:extLst>
          </p:cNvPr>
          <p:cNvGrpSpPr>
            <a:grpSpLocks/>
          </p:cNvGrpSpPr>
          <p:nvPr/>
        </p:nvGrpSpPr>
        <p:grpSpPr bwMode="auto">
          <a:xfrm>
            <a:off x="1181100" y="5486400"/>
            <a:ext cx="3036888" cy="1143000"/>
            <a:chOff x="744" y="3456"/>
            <a:chExt cx="1913" cy="720"/>
          </a:xfrm>
        </p:grpSpPr>
        <p:grpSp>
          <p:nvGrpSpPr>
            <p:cNvPr id="20503" name="Group 23">
              <a:extLst>
                <a:ext uri="{FF2B5EF4-FFF2-40B4-BE49-F238E27FC236}">
                  <a16:creationId xmlns:a16="http://schemas.microsoft.com/office/drawing/2014/main" id="{A7DECEBE-D7F1-B6BF-FD4E-A5613F84CC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" y="3456"/>
              <a:ext cx="720" cy="720"/>
              <a:chOff x="672" y="3552"/>
              <a:chExt cx="720" cy="720"/>
            </a:xfrm>
          </p:grpSpPr>
          <p:sp>
            <p:nvSpPr>
              <p:cNvPr id="20494" name="Oval 14">
                <a:extLst>
                  <a:ext uri="{FF2B5EF4-FFF2-40B4-BE49-F238E27FC236}">
                    <a16:creationId xmlns:a16="http://schemas.microsoft.com/office/drawing/2014/main" id="{30973727-458E-EA25-8AA2-20DC460B7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552"/>
                <a:ext cx="720" cy="720"/>
              </a:xfrm>
              <a:prstGeom prst="ellipse">
                <a:avLst/>
              </a:prstGeom>
              <a:solidFill>
                <a:srgbClr val="33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495" name="Text Box 15">
                <a:extLst>
                  <a:ext uri="{FF2B5EF4-FFF2-40B4-BE49-F238E27FC236}">
                    <a16:creationId xmlns:a16="http://schemas.microsoft.com/office/drawing/2014/main" id="{F5CFC8E5-C0DF-9060-D034-932A041B5E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" y="3748"/>
                <a:ext cx="3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Cl</a:t>
                </a:r>
              </a:p>
            </p:txBody>
          </p:sp>
        </p:grpSp>
        <p:sp>
          <p:nvSpPr>
            <p:cNvPr id="20502" name="Text Box 22">
              <a:extLst>
                <a:ext uri="{FF2B5EF4-FFF2-40B4-BE49-F238E27FC236}">
                  <a16:creationId xmlns:a16="http://schemas.microsoft.com/office/drawing/2014/main" id="{B9D2A190-A284-0B3B-BABD-35C62E0E7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" y="3595"/>
              <a:ext cx="9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17 protons</a:t>
              </a:r>
            </a:p>
            <a:p>
              <a:r>
                <a:rPr lang="en-US" altLang="en-US" sz="2000"/>
                <a:t>17 electrons</a:t>
              </a:r>
            </a:p>
          </p:txBody>
        </p:sp>
      </p:grpSp>
      <p:grpSp>
        <p:nvGrpSpPr>
          <p:cNvPr id="20510" name="Group 30">
            <a:extLst>
              <a:ext uri="{FF2B5EF4-FFF2-40B4-BE49-F238E27FC236}">
                <a16:creationId xmlns:a16="http://schemas.microsoft.com/office/drawing/2014/main" id="{DD1F1432-6B71-87FA-9832-BD1ABDD9F8F0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334000"/>
            <a:ext cx="3048000" cy="1447800"/>
            <a:chOff x="3456" y="3360"/>
            <a:chExt cx="1920" cy="912"/>
          </a:xfrm>
        </p:grpSpPr>
        <p:grpSp>
          <p:nvGrpSpPr>
            <p:cNvPr id="20504" name="Group 24">
              <a:extLst>
                <a:ext uri="{FF2B5EF4-FFF2-40B4-BE49-F238E27FC236}">
                  <a16:creationId xmlns:a16="http://schemas.microsoft.com/office/drawing/2014/main" id="{3EB2D771-3F5B-2D21-B501-B9EEBFFBA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3360"/>
              <a:ext cx="912" cy="912"/>
              <a:chOff x="3456" y="3360"/>
              <a:chExt cx="912" cy="912"/>
            </a:xfrm>
          </p:grpSpPr>
          <p:sp>
            <p:nvSpPr>
              <p:cNvPr id="20498" name="Oval 18">
                <a:extLst>
                  <a:ext uri="{FF2B5EF4-FFF2-40B4-BE49-F238E27FC236}">
                    <a16:creationId xmlns:a16="http://schemas.microsoft.com/office/drawing/2014/main" id="{62A15699-B250-832E-09F4-8C17008CE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3360"/>
                <a:ext cx="912" cy="912"/>
              </a:xfrm>
              <a:prstGeom prst="ellipse">
                <a:avLst/>
              </a:prstGeom>
              <a:solidFill>
                <a:srgbClr val="33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499" name="Text Box 19">
                <a:extLst>
                  <a:ext uri="{FF2B5EF4-FFF2-40B4-BE49-F238E27FC236}">
                    <a16:creationId xmlns:a16="http://schemas.microsoft.com/office/drawing/2014/main" id="{46F15172-4CD2-51A8-299F-DC70BE9A43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2" y="3700"/>
                <a:ext cx="37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Cl</a:t>
                </a:r>
                <a:r>
                  <a:rPr lang="en-US" altLang="en-US" baseline="30000"/>
                  <a:t>-</a:t>
                </a:r>
                <a:endParaRPr lang="en-US" altLang="en-US"/>
              </a:p>
            </p:txBody>
          </p:sp>
        </p:grpSp>
        <p:sp>
          <p:nvSpPr>
            <p:cNvPr id="20506" name="Text Box 26">
              <a:extLst>
                <a:ext uri="{FF2B5EF4-FFF2-40B4-BE49-F238E27FC236}">
                  <a16:creationId xmlns:a16="http://schemas.microsoft.com/office/drawing/2014/main" id="{30B6B157-811A-8DC4-DDCE-E628203F80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9" y="3590"/>
              <a:ext cx="9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17 protons</a:t>
              </a:r>
            </a:p>
            <a:p>
              <a:r>
                <a:rPr lang="en-US" altLang="en-US" sz="2000"/>
                <a:t>18 electrons</a:t>
              </a:r>
            </a:p>
          </p:txBody>
        </p:sp>
      </p:grpSp>
      <p:sp>
        <p:nvSpPr>
          <p:cNvPr id="20511" name="Text Box 31">
            <a:extLst>
              <a:ext uri="{FF2B5EF4-FFF2-40B4-BE49-F238E27FC236}">
                <a16:creationId xmlns:a16="http://schemas.microsoft.com/office/drawing/2014/main" id="{E75E39F7-BBD4-F0D0-8C33-3865D615B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utoUpdateAnimBg="0"/>
      <p:bldP spid="204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3CBC08FD-BF72-D6E8-5F7E-7BDD6093D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914400"/>
            <a:ext cx="7072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  </a:t>
            </a:r>
            <a:r>
              <a:rPr lang="en-US" altLang="en-US" b="1" i="1"/>
              <a:t>monatomic ion</a:t>
            </a:r>
            <a:r>
              <a:rPr lang="en-US" altLang="en-US"/>
              <a:t> contains only one atom</a:t>
            </a:r>
            <a:endParaRPr lang="en-US" altLang="en-US" b="1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5D4E96F9-B6E7-DEA8-C6B5-58DD9A710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3697288"/>
            <a:ext cx="7743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 </a:t>
            </a:r>
            <a:r>
              <a:rPr lang="en-US" altLang="en-US" b="1" i="1"/>
              <a:t>polyatomic ion</a:t>
            </a:r>
            <a:r>
              <a:rPr lang="en-US" altLang="en-US"/>
              <a:t> contains more than one atom</a:t>
            </a:r>
            <a:endParaRPr lang="en-US" altLang="en-US" b="1" i="1"/>
          </a:p>
        </p:txBody>
      </p:sp>
      <p:sp>
        <p:nvSpPr>
          <p:cNvPr id="21529" name="Text Box 25">
            <a:extLst>
              <a:ext uri="{FF2B5EF4-FFF2-40B4-BE49-F238E27FC236}">
                <a16:creationId xmlns:a16="http://schemas.microsoft.com/office/drawing/2014/main" id="{F5D25D44-2882-505A-6E01-AED10F8EF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2.5</a:t>
            </a:r>
          </a:p>
        </p:txBody>
      </p:sp>
      <p:sp>
        <p:nvSpPr>
          <p:cNvPr id="21530" name="Text Box 26">
            <a:extLst>
              <a:ext uri="{FF2B5EF4-FFF2-40B4-BE49-F238E27FC236}">
                <a16:creationId xmlns:a16="http://schemas.microsoft.com/office/drawing/2014/main" id="{FBDD1055-27CB-64D9-6107-D29E98171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1462088"/>
            <a:ext cx="4471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Na</a:t>
            </a:r>
            <a:r>
              <a:rPr lang="en-US" altLang="en-US" baseline="30000"/>
              <a:t>+</a:t>
            </a:r>
            <a:r>
              <a:rPr lang="en-US" altLang="en-US"/>
              <a:t>, Cl</a:t>
            </a:r>
            <a:r>
              <a:rPr lang="en-US" altLang="en-US" baseline="30000"/>
              <a:t>-</a:t>
            </a:r>
            <a:r>
              <a:rPr lang="en-US" altLang="en-US"/>
              <a:t>, Ca</a:t>
            </a:r>
            <a:r>
              <a:rPr lang="en-US" altLang="en-US" baseline="30000"/>
              <a:t>2+</a:t>
            </a:r>
            <a:r>
              <a:rPr lang="en-US" altLang="en-US"/>
              <a:t>, O</a:t>
            </a:r>
            <a:r>
              <a:rPr lang="en-US" altLang="en-US" baseline="30000"/>
              <a:t>2-</a:t>
            </a:r>
            <a:r>
              <a:rPr lang="en-US" altLang="en-US"/>
              <a:t>, Al</a:t>
            </a:r>
            <a:r>
              <a:rPr lang="en-US" altLang="en-US" baseline="30000"/>
              <a:t>3+</a:t>
            </a:r>
            <a:r>
              <a:rPr lang="en-US" altLang="en-US"/>
              <a:t>, N</a:t>
            </a:r>
            <a:r>
              <a:rPr lang="en-US" altLang="en-US" baseline="30000"/>
              <a:t>3-</a:t>
            </a:r>
            <a:endParaRPr lang="en-US" altLang="en-US"/>
          </a:p>
        </p:txBody>
      </p:sp>
      <p:sp>
        <p:nvSpPr>
          <p:cNvPr id="21531" name="Text Box 27">
            <a:extLst>
              <a:ext uri="{FF2B5EF4-FFF2-40B4-BE49-F238E27FC236}">
                <a16:creationId xmlns:a16="http://schemas.microsoft.com/office/drawing/2014/main" id="{4F70E3E5-3CA9-7416-6EF6-554D8F5AB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4357688"/>
            <a:ext cx="3524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OH</a:t>
            </a:r>
            <a:r>
              <a:rPr lang="en-US" altLang="en-US" baseline="30000"/>
              <a:t>-</a:t>
            </a:r>
            <a:r>
              <a:rPr lang="en-US" altLang="en-US"/>
              <a:t>, CN</a:t>
            </a:r>
            <a:r>
              <a:rPr lang="en-US" altLang="en-US" baseline="30000"/>
              <a:t>-</a:t>
            </a:r>
            <a:r>
              <a:rPr lang="en-US" altLang="en-US"/>
              <a:t>, NH</a:t>
            </a:r>
            <a:r>
              <a:rPr lang="en-US" altLang="en-US" baseline="-25000"/>
              <a:t>4</a:t>
            </a:r>
            <a:r>
              <a:rPr lang="en-US" altLang="en-US" baseline="30000"/>
              <a:t>+</a:t>
            </a:r>
            <a:r>
              <a:rPr lang="en-US" altLang="en-US"/>
              <a:t>, NO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  <a:endParaRPr lang="en-US" altLang="en-US"/>
          </a:p>
        </p:txBody>
      </p:sp>
      <p:pic>
        <p:nvPicPr>
          <p:cNvPr id="21532" name="Picture 28">
            <a:extLst>
              <a:ext uri="{FF2B5EF4-FFF2-40B4-BE49-F238E27FC236}">
                <a16:creationId xmlns:a16="http://schemas.microsoft.com/office/drawing/2014/main" id="{DCF2F60D-C617-898D-0526-7BA9B1AC1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98425"/>
            <a:ext cx="1903412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Picture 29">
            <a:extLst>
              <a:ext uri="{FF2B5EF4-FFF2-40B4-BE49-F238E27FC236}">
                <a16:creationId xmlns:a16="http://schemas.microsoft.com/office/drawing/2014/main" id="{274C9957-0AFF-08BA-214B-F95912F33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8900"/>
            <a:ext cx="1692275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30" grpId="0" autoUpdateAnimBg="0"/>
      <p:bldP spid="2153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655E9F7-8605-6B0C-2AAF-B5221FA43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Dalton’s Atomic Theory (1808)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3A9F1B5B-20E4-858C-BE5A-744614AC0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458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/>
              <a:t> </a:t>
            </a:r>
            <a:r>
              <a:rPr lang="en-US" altLang="en-US" sz="2800" b="1" i="1">
                <a:latin typeface="Arial" panose="020B0604020202020204" pitchFamily="34" charset="0"/>
              </a:rPr>
              <a:t>Elements</a:t>
            </a:r>
            <a:r>
              <a:rPr lang="en-US" altLang="en-US" sz="2800">
                <a:latin typeface="Arial" panose="020B0604020202020204" pitchFamily="34" charset="0"/>
              </a:rPr>
              <a:t> are composed of extremely small particles called </a:t>
            </a:r>
            <a:r>
              <a:rPr lang="en-US" altLang="en-US" sz="2800" b="1" i="1">
                <a:latin typeface="Arial" panose="020B0604020202020204" pitchFamily="34" charset="0"/>
              </a:rPr>
              <a:t>atoms</a:t>
            </a:r>
            <a:r>
              <a:rPr lang="en-US" altLang="en-US" sz="2800">
                <a:latin typeface="Arial" panose="020B0604020202020204" pitchFamily="34" charset="0"/>
              </a:rPr>
              <a:t>.  All atoms of a given element are identical.  The atoms of one element are different from the atoms of all other elements.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9F440C22-DBC7-51FF-5CB1-A3D3E6EC7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33700"/>
            <a:ext cx="8610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2"/>
            </a:pPr>
            <a:r>
              <a:rPr lang="en-US" altLang="en-US" sz="2800"/>
              <a:t> </a:t>
            </a:r>
            <a:r>
              <a:rPr lang="en-US" altLang="en-US" sz="2800" b="1" i="1">
                <a:latin typeface="Arial" panose="020B0604020202020204" pitchFamily="34" charset="0"/>
              </a:rPr>
              <a:t>Compounds</a:t>
            </a:r>
            <a:r>
              <a:rPr lang="en-US" altLang="en-US" sz="2800">
                <a:latin typeface="Arial" panose="020B0604020202020204" pitchFamily="34" charset="0"/>
              </a:rPr>
              <a:t> are composed of atoms of more than one element. The relative number of atoms of each element in a given compound is always the same.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A1E1C836-573B-FAC6-37A7-5854DB64F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76800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3"/>
            </a:pPr>
            <a:r>
              <a:rPr lang="en-US" altLang="en-US" sz="2800"/>
              <a:t> </a:t>
            </a:r>
            <a:r>
              <a:rPr lang="en-US" altLang="en-US" sz="2800">
                <a:latin typeface="Arial" panose="020B0604020202020204" pitchFamily="34" charset="0"/>
              </a:rPr>
              <a:t>Chemical reactions only involve the rearrangement of atoms. Atoms are not created or destroyed in chemical reactions.</a:t>
            </a:r>
            <a:r>
              <a:rPr lang="en-US" altLang="en-US" sz="2800"/>
              <a:t> 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6EEF436F-C73C-BB36-2965-A6FCE105C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utoUpdateAnimBg="0"/>
      <p:bldP spid="512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4" name="Text Box 16">
            <a:extLst>
              <a:ext uri="{FF2B5EF4-FFF2-40B4-BE49-F238E27FC236}">
                <a16:creationId xmlns:a16="http://schemas.microsoft.com/office/drawing/2014/main" id="{5370673F-0C87-06BD-C6F4-65B8E1FC5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3" y="29083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/>
              <a:t>13 protons, 10 (13 – 3) electrons</a:t>
            </a:r>
          </a:p>
        </p:txBody>
      </p:sp>
      <p:sp>
        <p:nvSpPr>
          <p:cNvPr id="22545" name="Text Box 17">
            <a:extLst>
              <a:ext uri="{FF2B5EF4-FFF2-40B4-BE49-F238E27FC236}">
                <a16:creationId xmlns:a16="http://schemas.microsoft.com/office/drawing/2014/main" id="{2D0AE698-2D59-5550-C956-8E6B5B6E1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4965700"/>
            <a:ext cx="5343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/>
              <a:t>34 protons, 36 (34 + 2) electrons</a:t>
            </a:r>
          </a:p>
        </p:txBody>
      </p:sp>
      <p:sp>
        <p:nvSpPr>
          <p:cNvPr id="22546" name="Text Box 18">
            <a:extLst>
              <a:ext uri="{FF2B5EF4-FFF2-40B4-BE49-F238E27FC236}">
                <a16:creationId xmlns:a16="http://schemas.microsoft.com/office/drawing/2014/main" id="{FE3FE1BA-99CE-5296-8A58-1937F5F79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423863"/>
            <a:ext cx="544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600">
                <a:solidFill>
                  <a:schemeClr val="tx2"/>
                </a:solidFill>
              </a:rPr>
              <a:t>Do You Understand Ions?</a:t>
            </a:r>
            <a:endParaRPr lang="en-US" altLang="en-US" sz="3600"/>
          </a:p>
        </p:txBody>
      </p:sp>
      <p:graphicFrame>
        <p:nvGraphicFramePr>
          <p:cNvPr id="22547" name="Object 19">
            <a:extLst>
              <a:ext uri="{FF2B5EF4-FFF2-40B4-BE49-F238E27FC236}">
                <a16:creationId xmlns:a16="http://schemas.microsoft.com/office/drawing/2014/main" id="{AB86F1FE-0AC7-CA6D-DA98-6F49596EDB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28600"/>
          <a:ext cx="855663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856440" imgH="1637640" progId="MS_ClipArt_Gallery.2">
                  <p:embed/>
                </p:oleObj>
              </mc:Choice>
              <mc:Fallback>
                <p:oleObj name="Clip" r:id="rId3" imgW="856440" imgH="1637640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855663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Text Box 20">
            <a:extLst>
              <a:ext uri="{FF2B5EF4-FFF2-40B4-BE49-F238E27FC236}">
                <a16:creationId xmlns:a16="http://schemas.microsoft.com/office/drawing/2014/main" id="{52D9ED4C-ED14-7462-A0C5-5785DE2DC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2.5</a:t>
            </a:r>
          </a:p>
        </p:txBody>
      </p:sp>
      <p:grpSp>
        <p:nvGrpSpPr>
          <p:cNvPr id="22552" name="Group 24">
            <a:extLst>
              <a:ext uri="{FF2B5EF4-FFF2-40B4-BE49-F238E27FC236}">
                <a16:creationId xmlns:a16="http://schemas.microsoft.com/office/drawing/2014/main" id="{EA8B58CE-BD6E-9819-CF1D-433DDF91DA23}"/>
              </a:ext>
            </a:extLst>
          </p:cNvPr>
          <p:cNvGrpSpPr>
            <a:grpSpLocks/>
          </p:cNvGrpSpPr>
          <p:nvPr/>
        </p:nvGrpSpPr>
        <p:grpSpPr bwMode="auto">
          <a:xfrm>
            <a:off x="993775" y="1905000"/>
            <a:ext cx="7159625" cy="711200"/>
            <a:chOff x="172" y="1200"/>
            <a:chExt cx="4510" cy="448"/>
          </a:xfrm>
        </p:grpSpPr>
        <p:sp>
          <p:nvSpPr>
            <p:cNvPr id="22531" name="Text Box 3">
              <a:extLst>
                <a:ext uri="{FF2B5EF4-FFF2-40B4-BE49-F238E27FC236}">
                  <a16:creationId xmlns:a16="http://schemas.microsoft.com/office/drawing/2014/main" id="{B668DFCD-12D0-BE85-163C-670156029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" y="1261"/>
              <a:ext cx="363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chemeClr val="accent2"/>
                  </a:solidFill>
                  <a:latin typeface="Times New Roman" panose="02020603050405020304" pitchFamily="18" charset="0"/>
                </a:rPr>
                <a:t>How many protons and electrons are in</a:t>
              </a:r>
            </a:p>
          </p:txBody>
        </p:sp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D483B340-B617-A486-7B57-1807F91B8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220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6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Al</a:t>
              </a:r>
            </a:p>
          </p:txBody>
        </p:sp>
        <p:sp>
          <p:nvSpPr>
            <p:cNvPr id="22534" name="Text Box 6">
              <a:extLst>
                <a:ext uri="{FF2B5EF4-FFF2-40B4-BE49-F238E27FC236}">
                  <a16:creationId xmlns:a16="http://schemas.microsoft.com/office/drawing/2014/main" id="{7B6A0719-962E-D144-DEA2-5071E0163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20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27</a:t>
              </a:r>
            </a:p>
          </p:txBody>
        </p:sp>
        <p:sp>
          <p:nvSpPr>
            <p:cNvPr id="22535" name="Text Box 7">
              <a:extLst>
                <a:ext uri="{FF2B5EF4-FFF2-40B4-BE49-F238E27FC236}">
                  <a16:creationId xmlns:a16="http://schemas.microsoft.com/office/drawing/2014/main" id="{14E16BB1-1DE8-9B88-54A3-D1B72AE48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9" y="136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22536" name="Text Box 8">
              <a:extLst>
                <a:ext uri="{FF2B5EF4-FFF2-40B4-BE49-F238E27FC236}">
                  <a16:creationId xmlns:a16="http://schemas.microsoft.com/office/drawing/2014/main" id="{EA617D25-339A-15E4-14A2-74B28328C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" y="1248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chemeClr val="accent2"/>
                  </a:solidFill>
                  <a:latin typeface="Times New Roman" panose="02020603050405020304" pitchFamily="18" charset="0"/>
                </a:rPr>
                <a:t>  ?</a:t>
              </a:r>
            </a:p>
          </p:txBody>
        </p:sp>
        <p:sp>
          <p:nvSpPr>
            <p:cNvPr id="22550" name="Text Box 22">
              <a:extLst>
                <a:ext uri="{FF2B5EF4-FFF2-40B4-BE49-F238E27FC236}">
                  <a16:creationId xmlns:a16="http://schemas.microsoft.com/office/drawing/2014/main" id="{C05B635E-2712-E6E6-4570-7A396A679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4" y="1200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en-US" sz="2400" baseline="300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+</a:t>
              </a:r>
              <a:endParaRPr lang="en-US" altLang="en-US" sz="2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561" name="Group 33">
            <a:extLst>
              <a:ext uri="{FF2B5EF4-FFF2-40B4-BE49-F238E27FC236}">
                <a16:creationId xmlns:a16="http://schemas.microsoft.com/office/drawing/2014/main" id="{953928A7-2263-3C09-BD07-5F9A74A735E1}"/>
              </a:ext>
            </a:extLst>
          </p:cNvPr>
          <p:cNvGrpSpPr>
            <a:grpSpLocks/>
          </p:cNvGrpSpPr>
          <p:nvPr/>
        </p:nvGrpSpPr>
        <p:grpSpPr bwMode="auto">
          <a:xfrm>
            <a:off x="977900" y="4038600"/>
            <a:ext cx="7212013" cy="711200"/>
            <a:chOff x="616" y="2544"/>
            <a:chExt cx="4543" cy="448"/>
          </a:xfrm>
        </p:grpSpPr>
        <p:sp>
          <p:nvSpPr>
            <p:cNvPr id="22554" name="Text Box 26">
              <a:extLst>
                <a:ext uri="{FF2B5EF4-FFF2-40B4-BE49-F238E27FC236}">
                  <a16:creationId xmlns:a16="http://schemas.microsoft.com/office/drawing/2014/main" id="{26C19E47-6C78-7E52-BB18-E7F013369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" y="2599"/>
              <a:ext cx="363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>
                  <a:solidFill>
                    <a:schemeClr val="accent2"/>
                  </a:solidFill>
                  <a:latin typeface="Times New Roman" panose="02020603050405020304" pitchFamily="18" charset="0"/>
                </a:rPr>
                <a:t>How many protons and electrons are in</a:t>
              </a:r>
            </a:p>
          </p:txBody>
        </p:sp>
        <p:grpSp>
          <p:nvGrpSpPr>
            <p:cNvPr id="22555" name="Group 27">
              <a:extLst>
                <a:ext uri="{FF2B5EF4-FFF2-40B4-BE49-F238E27FC236}">
                  <a16:creationId xmlns:a16="http://schemas.microsoft.com/office/drawing/2014/main" id="{4E9F74E3-0B77-4290-4D3B-B692CEBA0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2544"/>
              <a:ext cx="752" cy="448"/>
              <a:chOff x="4368" y="2584"/>
              <a:chExt cx="752" cy="448"/>
            </a:xfrm>
          </p:grpSpPr>
          <p:sp>
            <p:nvSpPr>
              <p:cNvPr id="22556" name="Text Box 28">
                <a:extLst>
                  <a:ext uri="{FF2B5EF4-FFF2-40B4-BE49-F238E27FC236}">
                    <a16:creationId xmlns:a16="http://schemas.microsoft.com/office/drawing/2014/main" id="{BDA5DE95-6B9F-0900-DC81-F3439C835E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8" y="2634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Se</a:t>
                </a:r>
              </a:p>
            </p:txBody>
          </p:sp>
          <p:sp>
            <p:nvSpPr>
              <p:cNvPr id="22557" name="Text Box 29">
                <a:extLst>
                  <a:ext uri="{FF2B5EF4-FFF2-40B4-BE49-F238E27FC236}">
                    <a16:creationId xmlns:a16="http://schemas.microsoft.com/office/drawing/2014/main" id="{84B8EB3F-C687-5D7E-D7EE-AC52538868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2584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78</a:t>
                </a:r>
              </a:p>
            </p:txBody>
          </p:sp>
          <p:sp>
            <p:nvSpPr>
              <p:cNvPr id="22558" name="Text Box 30">
                <a:extLst>
                  <a:ext uri="{FF2B5EF4-FFF2-40B4-BE49-F238E27FC236}">
                    <a16:creationId xmlns:a16="http://schemas.microsoft.com/office/drawing/2014/main" id="{9DF9B2A3-64ED-4A3A-5B8D-0AC9EAB61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6" y="2744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34</a:t>
                </a:r>
                <a:endParaRPr lang="en-US" altLang="en-US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9" name="Text Box 31">
                <a:extLst>
                  <a:ext uri="{FF2B5EF4-FFF2-40B4-BE49-F238E27FC236}">
                    <a16:creationId xmlns:a16="http://schemas.microsoft.com/office/drawing/2014/main" id="{703A362A-48FB-3228-BC94-9CA17B3AD7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4" y="259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4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2-</a:t>
                </a:r>
                <a:endParaRPr lang="en-US" altLang="en-US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2560" name="Text Box 32">
              <a:extLst>
                <a:ext uri="{FF2B5EF4-FFF2-40B4-BE49-F238E27FC236}">
                  <a16:creationId xmlns:a16="http://schemas.microsoft.com/office/drawing/2014/main" id="{7589ADBE-2A6E-90A9-07C5-11A68FE16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2578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chemeClr val="accent2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 autoUpdateAnimBg="0"/>
      <p:bldP spid="2254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99" name="Picture 47">
            <a:extLst>
              <a:ext uri="{FF2B5EF4-FFF2-40B4-BE49-F238E27FC236}">
                <a16:creationId xmlns:a16="http://schemas.microsoft.com/office/drawing/2014/main" id="{8BE4B838-1AFE-ECFD-A831-2643733BB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9" name="Text Box 27">
            <a:extLst>
              <a:ext uri="{FF2B5EF4-FFF2-40B4-BE49-F238E27FC236}">
                <a16:creationId xmlns:a16="http://schemas.microsoft.com/office/drawing/2014/main" id="{8C7A629F-7AD1-C6F4-59B0-647F66188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580CD1F-D16B-20DC-43F7-5F9CB6E1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62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CDC35043-526F-7EED-3ECD-E79211A7D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1F1EEC29-8D08-6A93-75E6-A73EC699C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66713"/>
            <a:ext cx="8153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 </a:t>
            </a:r>
            <a:r>
              <a:rPr lang="en-US" altLang="en-US" b="1" i="1"/>
              <a:t>molecular formula</a:t>
            </a:r>
            <a:r>
              <a:rPr lang="en-US" altLang="en-US"/>
              <a:t> shows the exact number of atoms of each element in the smallest unit of a substance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A14731A8-E4D0-3FB7-75E0-D21B2544A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057400"/>
            <a:ext cx="7689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An </a:t>
            </a:r>
            <a:r>
              <a:rPr lang="en-US" altLang="en-US" b="1" i="1"/>
              <a:t>empirical formula</a:t>
            </a:r>
            <a:r>
              <a:rPr lang="en-US" altLang="en-US"/>
              <a:t> shows the simplest </a:t>
            </a:r>
          </a:p>
          <a:p>
            <a:r>
              <a:rPr lang="en-US" altLang="en-US"/>
              <a:t>whole-number ratio of the atoms in a substance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21FD1C41-36F8-50E1-9CA2-4D75D7DA7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588" y="3856038"/>
            <a:ext cx="852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</p:txBody>
      </p:sp>
      <p:grpSp>
        <p:nvGrpSpPr>
          <p:cNvPr id="25616" name="Group 16">
            <a:extLst>
              <a:ext uri="{FF2B5EF4-FFF2-40B4-BE49-F238E27FC236}">
                <a16:creationId xmlns:a16="http://schemas.microsoft.com/office/drawing/2014/main" id="{BD2CA011-D407-8B94-A135-94EACE2C1C39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276600"/>
            <a:ext cx="4830763" cy="1100138"/>
            <a:chOff x="1296" y="2064"/>
            <a:chExt cx="3043" cy="693"/>
          </a:xfrm>
        </p:grpSpPr>
        <p:sp>
          <p:nvSpPr>
            <p:cNvPr id="25606" name="Text Box 6">
              <a:extLst>
                <a:ext uri="{FF2B5EF4-FFF2-40B4-BE49-F238E27FC236}">
                  <a16:creationId xmlns:a16="http://schemas.microsoft.com/office/drawing/2014/main" id="{BFDE65F4-B35B-ED0B-DA0D-E3972534F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" y="2430"/>
              <a:ext cx="5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H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</a:p>
          </p:txBody>
        </p:sp>
        <p:sp>
          <p:nvSpPr>
            <p:cNvPr id="25608" name="Text Box 8">
              <a:extLst>
                <a:ext uri="{FF2B5EF4-FFF2-40B4-BE49-F238E27FC236}">
                  <a16:creationId xmlns:a16="http://schemas.microsoft.com/office/drawing/2014/main" id="{2714E4AF-81ED-9ACE-0F3A-EE9C077D7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064"/>
              <a:ext cx="117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u="sng"/>
                <a:t>molecular</a:t>
              </a:r>
            </a:p>
          </p:txBody>
        </p:sp>
        <p:sp>
          <p:nvSpPr>
            <p:cNvPr id="25609" name="Text Box 9">
              <a:extLst>
                <a:ext uri="{FF2B5EF4-FFF2-40B4-BE49-F238E27FC236}">
                  <a16:creationId xmlns:a16="http://schemas.microsoft.com/office/drawing/2014/main" id="{92EEC332-EBEC-AC2D-B1C7-FD878AA9D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9" y="2064"/>
              <a:ext cx="11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u="sng"/>
                <a:t>empirical</a:t>
              </a:r>
            </a:p>
          </p:txBody>
        </p:sp>
      </p:grpSp>
      <p:sp>
        <p:nvSpPr>
          <p:cNvPr id="25610" name="Text Box 10">
            <a:extLst>
              <a:ext uri="{FF2B5EF4-FFF2-40B4-BE49-F238E27FC236}">
                <a16:creationId xmlns:a16="http://schemas.microsoft.com/office/drawing/2014/main" id="{608A22C1-3A93-6E1E-503F-D8D831A82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4483100"/>
            <a:ext cx="1514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  <a:r>
              <a:rPr lang="en-US" altLang="en-US" baseline="-25000"/>
              <a:t>6</a:t>
            </a:r>
            <a:r>
              <a:rPr lang="en-US" altLang="en-US"/>
              <a:t>H</a:t>
            </a:r>
            <a:r>
              <a:rPr lang="en-US" altLang="en-US" baseline="-25000"/>
              <a:t>12</a:t>
            </a:r>
            <a:r>
              <a:rPr lang="en-US" altLang="en-US"/>
              <a:t>O</a:t>
            </a:r>
            <a:r>
              <a:rPr lang="en-US" altLang="en-US" baseline="-25000"/>
              <a:t>6</a:t>
            </a:r>
            <a:endParaRPr lang="en-US" altLang="en-US"/>
          </a:p>
        </p:txBody>
      </p:sp>
      <p:sp>
        <p:nvSpPr>
          <p:cNvPr id="25611" name="Text Box 11">
            <a:extLst>
              <a:ext uri="{FF2B5EF4-FFF2-40B4-BE49-F238E27FC236}">
                <a16:creationId xmlns:a16="http://schemas.microsoft.com/office/drawing/2014/main" id="{0BE90907-7BD5-2AA4-6460-04D0FDECA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4481513"/>
            <a:ext cx="1109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</p:txBody>
      </p:sp>
      <p:sp>
        <p:nvSpPr>
          <p:cNvPr id="25612" name="Text Box 12">
            <a:extLst>
              <a:ext uri="{FF2B5EF4-FFF2-40B4-BE49-F238E27FC236}">
                <a16:creationId xmlns:a16="http://schemas.microsoft.com/office/drawing/2014/main" id="{52EEB631-409D-58E2-EE6E-D6B1DC22C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5216525"/>
            <a:ext cx="595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</a:t>
            </a:r>
            <a:r>
              <a:rPr lang="en-US" altLang="en-US" baseline="-25000"/>
              <a:t>3</a:t>
            </a:r>
            <a:endParaRPr lang="en-US" altLang="en-US"/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D71B69B5-6CAE-D7DA-F52E-6DD877707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50" y="5216525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</a:t>
            </a:r>
          </a:p>
        </p:txBody>
      </p:sp>
      <p:sp>
        <p:nvSpPr>
          <p:cNvPr id="25614" name="Text Box 14">
            <a:extLst>
              <a:ext uri="{FF2B5EF4-FFF2-40B4-BE49-F238E27FC236}">
                <a16:creationId xmlns:a16="http://schemas.microsoft.com/office/drawing/2014/main" id="{FAE94B3B-E0DB-FEC3-1E75-BCA579804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5803900"/>
            <a:ext cx="96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</a:t>
            </a:r>
            <a:r>
              <a:rPr lang="en-US" altLang="en-US" baseline="-25000"/>
              <a:t>2</a:t>
            </a:r>
            <a:r>
              <a:rPr lang="en-US" altLang="en-US"/>
              <a:t>H</a:t>
            </a:r>
            <a:r>
              <a:rPr lang="en-US" altLang="en-US" baseline="-25000"/>
              <a:t>4</a:t>
            </a:r>
            <a:endParaRPr lang="en-US" altLang="en-US"/>
          </a:p>
        </p:txBody>
      </p:sp>
      <p:sp>
        <p:nvSpPr>
          <p:cNvPr id="25615" name="Text Box 15">
            <a:extLst>
              <a:ext uri="{FF2B5EF4-FFF2-40B4-BE49-F238E27FC236}">
                <a16:creationId xmlns:a16="http://schemas.microsoft.com/office/drawing/2014/main" id="{DDE69B0C-4FB4-315E-A869-865B30795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5" y="5803900"/>
            <a:ext cx="833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NH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25617" name="Text Box 17">
            <a:extLst>
              <a:ext uri="{FF2B5EF4-FFF2-40B4-BE49-F238E27FC236}">
                <a16:creationId xmlns:a16="http://schemas.microsoft.com/office/drawing/2014/main" id="{D3F7AE69-9377-1AD4-DA24-9F00E26AE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  <p:bldP spid="25607" grpId="0" autoUpdateAnimBg="0"/>
      <p:bldP spid="25610" grpId="0" autoUpdateAnimBg="0"/>
      <p:bldP spid="25611" grpId="0" autoUpdateAnimBg="0"/>
      <p:bldP spid="25612" grpId="0" autoUpdateAnimBg="0"/>
      <p:bldP spid="25613" grpId="0" autoUpdateAnimBg="0"/>
      <p:bldP spid="25614" grpId="0" autoUpdateAnimBg="0"/>
      <p:bldP spid="2561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A4699AA6-BBCE-FE96-488D-0AA3B7F98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b="19501"/>
          <a:stretch>
            <a:fillRect/>
          </a:stretch>
        </p:blipFill>
        <p:spPr bwMode="auto">
          <a:xfrm>
            <a:off x="508000" y="3276600"/>
            <a:ext cx="81280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4A6E247C-319F-0EBE-C3EF-462F1A8E0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8680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/>
              <a:t>ionic compounds</a:t>
            </a:r>
            <a:r>
              <a:rPr lang="en-US" altLang="en-US"/>
              <a:t> consist of a cation and an anion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/>
              <a:t>  the formula is always the same as the empirical formula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/>
              <a:t>  the sum of the charges on the cation and anion in each 	formula unit must equal zero</a:t>
            </a:r>
            <a:endParaRPr lang="en-US" altLang="en-US" sz="2400" b="1" i="1"/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AB7DCC2C-FBA9-C336-B579-60113D891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2681288"/>
            <a:ext cx="4284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The ionic compound NaCl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336F6872-4D9F-25B1-7A47-38245AEDA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43CFE107-D8DD-F402-D7ED-F1A114D93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82563"/>
            <a:ext cx="5392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/>
              <a:t>Formula of Ionic Compounds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7ED5D6CC-8B4F-E7BF-D313-5AB774F78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5" y="1600200"/>
            <a:ext cx="1046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Al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  <a:r>
              <a:rPr lang="en-US" altLang="en-US" baseline="-25000"/>
              <a:t>3</a:t>
            </a:r>
            <a:endParaRPr lang="en-US" altLang="en-US"/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A56C1E3C-51F9-721F-9214-006313283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2.6</a:t>
            </a:r>
          </a:p>
        </p:txBody>
      </p:sp>
      <p:grpSp>
        <p:nvGrpSpPr>
          <p:cNvPr id="27681" name="Group 33">
            <a:extLst>
              <a:ext uri="{FF2B5EF4-FFF2-40B4-BE49-F238E27FC236}">
                <a16:creationId xmlns:a16="http://schemas.microsoft.com/office/drawing/2014/main" id="{DA0690AB-C66D-4B31-0A3B-F141BF64DBF4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143000"/>
            <a:ext cx="3621088" cy="533400"/>
            <a:chOff x="1680" y="720"/>
            <a:chExt cx="2281" cy="336"/>
          </a:xfrm>
        </p:grpSpPr>
        <p:grpSp>
          <p:nvGrpSpPr>
            <p:cNvPr id="27657" name="Group 9">
              <a:extLst>
                <a:ext uri="{FF2B5EF4-FFF2-40B4-BE49-F238E27FC236}">
                  <a16:creationId xmlns:a16="http://schemas.microsoft.com/office/drawing/2014/main" id="{1BF9A3CB-390D-D0FC-065D-00BACE3F2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720"/>
              <a:ext cx="960" cy="336"/>
              <a:chOff x="1680" y="720"/>
              <a:chExt cx="960" cy="336"/>
            </a:xfrm>
          </p:grpSpPr>
          <p:sp>
            <p:nvSpPr>
              <p:cNvPr id="27652" name="Text Box 4">
                <a:extLst>
                  <a:ext uri="{FF2B5EF4-FFF2-40B4-BE49-F238E27FC236}">
                    <a16:creationId xmlns:a16="http://schemas.microsoft.com/office/drawing/2014/main" id="{6F276901-4A5A-CB11-E1EE-0AFF9F91ED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720"/>
                <a:ext cx="9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000">
                    <a:solidFill>
                      <a:srgbClr val="CC0000"/>
                    </a:solidFill>
                  </a:rPr>
                  <a:t>2 x +3 = +6</a:t>
                </a:r>
              </a:p>
            </p:txBody>
          </p:sp>
          <p:sp>
            <p:nvSpPr>
              <p:cNvPr id="27655" name="Line 7">
                <a:extLst>
                  <a:ext uri="{FF2B5EF4-FFF2-40B4-BE49-F238E27FC236}">
                    <a16:creationId xmlns:a16="http://schemas.microsoft.com/office/drawing/2014/main" id="{2ECD8D03-F41A-8685-72F1-7FF478FA5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7658" name="Group 10">
              <a:extLst>
                <a:ext uri="{FF2B5EF4-FFF2-40B4-BE49-F238E27FC236}">
                  <a16:creationId xmlns:a16="http://schemas.microsoft.com/office/drawing/2014/main" id="{7C29AB57-2E57-2FA1-BE66-4582FA646F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720"/>
              <a:ext cx="889" cy="336"/>
              <a:chOff x="3072" y="720"/>
              <a:chExt cx="889" cy="336"/>
            </a:xfrm>
          </p:grpSpPr>
          <p:sp>
            <p:nvSpPr>
              <p:cNvPr id="27654" name="Text Box 6">
                <a:extLst>
                  <a:ext uri="{FF2B5EF4-FFF2-40B4-BE49-F238E27FC236}">
                    <a16:creationId xmlns:a16="http://schemas.microsoft.com/office/drawing/2014/main" id="{95AD56F3-A5B8-23D6-2693-3C78349D82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3" y="720"/>
                <a:ext cx="8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000">
                    <a:solidFill>
                      <a:srgbClr val="CC0000"/>
                    </a:solidFill>
                  </a:rPr>
                  <a:t>3 x -2 = -6</a:t>
                </a:r>
              </a:p>
            </p:txBody>
          </p:sp>
          <p:sp>
            <p:nvSpPr>
              <p:cNvPr id="27656" name="Line 8">
                <a:extLst>
                  <a:ext uri="{FF2B5EF4-FFF2-40B4-BE49-F238E27FC236}">
                    <a16:creationId xmlns:a16="http://schemas.microsoft.com/office/drawing/2014/main" id="{B10CA871-FD2C-F9C0-065E-C4CC68436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7659" name="Text Box 11">
            <a:extLst>
              <a:ext uri="{FF2B5EF4-FFF2-40B4-BE49-F238E27FC236}">
                <a16:creationId xmlns:a16="http://schemas.microsoft.com/office/drawing/2014/main" id="{9C500500-6989-77DF-0334-3E74F9454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81200"/>
            <a:ext cx="77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CC0000"/>
                </a:solidFill>
              </a:rPr>
              <a:t>Al</a:t>
            </a:r>
            <a:r>
              <a:rPr lang="en-US" altLang="en-US" baseline="30000">
                <a:solidFill>
                  <a:srgbClr val="CC0000"/>
                </a:solidFill>
              </a:rPr>
              <a:t>3+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7660" name="Text Box 12">
            <a:extLst>
              <a:ext uri="{FF2B5EF4-FFF2-40B4-BE49-F238E27FC236}">
                <a16:creationId xmlns:a16="http://schemas.microsoft.com/office/drawing/2014/main" id="{05E16AF4-A2B1-4257-A393-A3D399FB1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981200"/>
            <a:ext cx="676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CC0000"/>
                </a:solidFill>
              </a:rPr>
              <a:t>O</a:t>
            </a:r>
            <a:r>
              <a:rPr lang="en-US" altLang="en-US" baseline="30000">
                <a:solidFill>
                  <a:srgbClr val="CC0000"/>
                </a:solidFill>
              </a:rPr>
              <a:t>2-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7661" name="Text Box 13">
            <a:extLst>
              <a:ext uri="{FF2B5EF4-FFF2-40B4-BE49-F238E27FC236}">
                <a16:creationId xmlns:a16="http://schemas.microsoft.com/office/drawing/2014/main" id="{CF7CE2AB-D4A5-8A40-1A35-B117E8589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3267075"/>
            <a:ext cx="1130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CaBr</a:t>
            </a:r>
            <a:r>
              <a:rPr lang="en-US" altLang="en-US" baseline="-25000"/>
              <a:t>2</a:t>
            </a:r>
            <a:endParaRPr lang="en-US" altLang="en-US"/>
          </a:p>
        </p:txBody>
      </p:sp>
      <p:grpSp>
        <p:nvGrpSpPr>
          <p:cNvPr id="27680" name="Group 32">
            <a:extLst>
              <a:ext uri="{FF2B5EF4-FFF2-40B4-BE49-F238E27FC236}">
                <a16:creationId xmlns:a16="http://schemas.microsoft.com/office/drawing/2014/main" id="{A263B7B4-F80F-3FAB-66B0-1D6B23FC743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809875"/>
            <a:ext cx="3621088" cy="533400"/>
            <a:chOff x="1680" y="1770"/>
            <a:chExt cx="2281" cy="336"/>
          </a:xfrm>
        </p:grpSpPr>
        <p:grpSp>
          <p:nvGrpSpPr>
            <p:cNvPr id="27662" name="Group 14">
              <a:extLst>
                <a:ext uri="{FF2B5EF4-FFF2-40B4-BE49-F238E27FC236}">
                  <a16:creationId xmlns:a16="http://schemas.microsoft.com/office/drawing/2014/main" id="{A71D0856-E6C3-E9C4-584B-4C8A6ABFEB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770"/>
              <a:ext cx="960" cy="336"/>
              <a:chOff x="1680" y="720"/>
              <a:chExt cx="960" cy="336"/>
            </a:xfrm>
          </p:grpSpPr>
          <p:sp>
            <p:nvSpPr>
              <p:cNvPr id="27663" name="Text Box 15">
                <a:extLst>
                  <a:ext uri="{FF2B5EF4-FFF2-40B4-BE49-F238E27FC236}">
                    <a16:creationId xmlns:a16="http://schemas.microsoft.com/office/drawing/2014/main" id="{AC478570-7AD6-82D9-72AA-AA359869A9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720"/>
                <a:ext cx="9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000">
                    <a:solidFill>
                      <a:srgbClr val="CC0000"/>
                    </a:solidFill>
                  </a:rPr>
                  <a:t>1 x +2 = +2</a:t>
                </a:r>
              </a:p>
            </p:txBody>
          </p:sp>
          <p:sp>
            <p:nvSpPr>
              <p:cNvPr id="27664" name="Line 16">
                <a:extLst>
                  <a:ext uri="{FF2B5EF4-FFF2-40B4-BE49-F238E27FC236}">
                    <a16:creationId xmlns:a16="http://schemas.microsoft.com/office/drawing/2014/main" id="{AD2D0E30-55F8-7844-DF18-5D9AE205A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7665" name="Group 17">
              <a:extLst>
                <a:ext uri="{FF2B5EF4-FFF2-40B4-BE49-F238E27FC236}">
                  <a16:creationId xmlns:a16="http://schemas.microsoft.com/office/drawing/2014/main" id="{904355FF-2E47-8045-4D3C-A01E142B1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770"/>
              <a:ext cx="889" cy="336"/>
              <a:chOff x="3072" y="720"/>
              <a:chExt cx="889" cy="336"/>
            </a:xfrm>
          </p:grpSpPr>
          <p:sp>
            <p:nvSpPr>
              <p:cNvPr id="27666" name="Text Box 18">
                <a:extLst>
                  <a:ext uri="{FF2B5EF4-FFF2-40B4-BE49-F238E27FC236}">
                    <a16:creationId xmlns:a16="http://schemas.microsoft.com/office/drawing/2014/main" id="{4D9119DE-CC20-A3F4-458E-4758DC5B9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3" y="720"/>
                <a:ext cx="8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000">
                    <a:solidFill>
                      <a:srgbClr val="CC0000"/>
                    </a:solidFill>
                  </a:rPr>
                  <a:t>2 x -1 = -2</a:t>
                </a:r>
              </a:p>
            </p:txBody>
          </p:sp>
          <p:sp>
            <p:nvSpPr>
              <p:cNvPr id="27667" name="Line 19">
                <a:extLst>
                  <a:ext uri="{FF2B5EF4-FFF2-40B4-BE49-F238E27FC236}">
                    <a16:creationId xmlns:a16="http://schemas.microsoft.com/office/drawing/2014/main" id="{B4D3DB6D-567A-9CC6-4B58-0FA2DE55E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7668" name="Text Box 20">
            <a:extLst>
              <a:ext uri="{FF2B5EF4-FFF2-40B4-BE49-F238E27FC236}">
                <a16:creationId xmlns:a16="http://schemas.microsoft.com/office/drawing/2014/main" id="{1E608798-684A-CDFA-92B6-435A2C7C7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648075"/>
            <a:ext cx="915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CC0000"/>
                </a:solidFill>
              </a:rPr>
              <a:t>Ca</a:t>
            </a:r>
            <a:r>
              <a:rPr lang="en-US" altLang="en-US" baseline="30000">
                <a:solidFill>
                  <a:srgbClr val="CC0000"/>
                </a:solidFill>
              </a:rPr>
              <a:t>2+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7669" name="Text Box 21">
            <a:extLst>
              <a:ext uri="{FF2B5EF4-FFF2-40B4-BE49-F238E27FC236}">
                <a16:creationId xmlns:a16="http://schemas.microsoft.com/office/drawing/2014/main" id="{D9E04C38-069A-0957-498F-D6E4A899A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3648075"/>
            <a:ext cx="620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CC0000"/>
                </a:solidFill>
              </a:rPr>
              <a:t>Br</a:t>
            </a:r>
            <a:r>
              <a:rPr lang="en-US" altLang="en-US" b="1" baseline="30000">
                <a:solidFill>
                  <a:srgbClr val="CC0000"/>
                </a:solidFill>
              </a:rPr>
              <a:t>-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27670" name="Text Box 22">
            <a:extLst>
              <a:ext uri="{FF2B5EF4-FFF2-40B4-BE49-F238E27FC236}">
                <a16:creationId xmlns:a16="http://schemas.microsoft.com/office/drawing/2014/main" id="{3DE36993-D505-A878-B97F-57C24B784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257800"/>
            <a:ext cx="1443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Na</a:t>
            </a:r>
            <a:r>
              <a:rPr lang="en-US" altLang="en-US" baseline="-25000"/>
              <a:t>2</a:t>
            </a:r>
            <a:r>
              <a:rPr lang="en-US" altLang="en-US"/>
              <a:t>CO</a:t>
            </a:r>
            <a:r>
              <a:rPr lang="en-US" altLang="en-US" baseline="-25000"/>
              <a:t>3</a:t>
            </a:r>
          </a:p>
        </p:txBody>
      </p:sp>
      <p:grpSp>
        <p:nvGrpSpPr>
          <p:cNvPr id="27679" name="Group 31">
            <a:extLst>
              <a:ext uri="{FF2B5EF4-FFF2-40B4-BE49-F238E27FC236}">
                <a16:creationId xmlns:a16="http://schemas.microsoft.com/office/drawing/2014/main" id="{F423A8D3-2D5C-9ECA-45A9-E8986146A280}"/>
              </a:ext>
            </a:extLst>
          </p:cNvPr>
          <p:cNvGrpSpPr>
            <a:grpSpLocks/>
          </p:cNvGrpSpPr>
          <p:nvPr/>
        </p:nvGrpSpPr>
        <p:grpSpPr bwMode="auto">
          <a:xfrm>
            <a:off x="2668588" y="4800600"/>
            <a:ext cx="3621087" cy="533400"/>
            <a:chOff x="1681" y="3024"/>
            <a:chExt cx="2281" cy="336"/>
          </a:xfrm>
        </p:grpSpPr>
        <p:grpSp>
          <p:nvGrpSpPr>
            <p:cNvPr id="27671" name="Group 23">
              <a:extLst>
                <a:ext uri="{FF2B5EF4-FFF2-40B4-BE49-F238E27FC236}">
                  <a16:creationId xmlns:a16="http://schemas.microsoft.com/office/drawing/2014/main" id="{B45A00D2-16D1-DBE9-4CEC-D7E90FC13A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1" y="3024"/>
              <a:ext cx="960" cy="336"/>
              <a:chOff x="1680" y="720"/>
              <a:chExt cx="960" cy="336"/>
            </a:xfrm>
          </p:grpSpPr>
          <p:sp>
            <p:nvSpPr>
              <p:cNvPr id="27672" name="Text Box 24">
                <a:extLst>
                  <a:ext uri="{FF2B5EF4-FFF2-40B4-BE49-F238E27FC236}">
                    <a16:creationId xmlns:a16="http://schemas.microsoft.com/office/drawing/2014/main" id="{ACCA1746-8439-FC4F-1376-0933BE3ED9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720"/>
                <a:ext cx="9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000">
                    <a:solidFill>
                      <a:srgbClr val="CC0000"/>
                    </a:solidFill>
                  </a:rPr>
                  <a:t>1 x +2 = +2</a:t>
                </a:r>
              </a:p>
            </p:txBody>
          </p:sp>
          <p:sp>
            <p:nvSpPr>
              <p:cNvPr id="27673" name="Line 25">
                <a:extLst>
                  <a:ext uri="{FF2B5EF4-FFF2-40B4-BE49-F238E27FC236}">
                    <a16:creationId xmlns:a16="http://schemas.microsoft.com/office/drawing/2014/main" id="{B19810F0-B331-57E2-DA9B-200E45289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7674" name="Group 26">
              <a:extLst>
                <a:ext uri="{FF2B5EF4-FFF2-40B4-BE49-F238E27FC236}">
                  <a16:creationId xmlns:a16="http://schemas.microsoft.com/office/drawing/2014/main" id="{340C0FF2-6D00-EA19-5DA6-E99144C8B7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3" y="3024"/>
              <a:ext cx="889" cy="336"/>
              <a:chOff x="3072" y="720"/>
              <a:chExt cx="889" cy="336"/>
            </a:xfrm>
          </p:grpSpPr>
          <p:sp>
            <p:nvSpPr>
              <p:cNvPr id="27675" name="Text Box 27">
                <a:extLst>
                  <a:ext uri="{FF2B5EF4-FFF2-40B4-BE49-F238E27FC236}">
                    <a16:creationId xmlns:a16="http://schemas.microsoft.com/office/drawing/2014/main" id="{4527236E-4424-DFDC-1DB6-1E93246C20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3" y="720"/>
                <a:ext cx="8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000">
                    <a:solidFill>
                      <a:srgbClr val="CC0000"/>
                    </a:solidFill>
                  </a:rPr>
                  <a:t>1 x -2 = -2</a:t>
                </a:r>
              </a:p>
            </p:txBody>
          </p:sp>
          <p:sp>
            <p:nvSpPr>
              <p:cNvPr id="27676" name="Line 28">
                <a:extLst>
                  <a:ext uri="{FF2B5EF4-FFF2-40B4-BE49-F238E27FC236}">
                    <a16:creationId xmlns:a16="http://schemas.microsoft.com/office/drawing/2014/main" id="{51E87790-BAEB-3E1E-AFCC-9681736E1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7677" name="Text Box 29">
            <a:extLst>
              <a:ext uri="{FF2B5EF4-FFF2-40B4-BE49-F238E27FC236}">
                <a16:creationId xmlns:a16="http://schemas.microsoft.com/office/drawing/2014/main" id="{1C712509-E12E-4ECA-45BF-882D1125D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5638800"/>
            <a:ext cx="78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CC0000"/>
                </a:solidFill>
              </a:rPr>
              <a:t>Na</a:t>
            </a:r>
            <a:r>
              <a:rPr lang="en-US" altLang="en-US" baseline="30000">
                <a:solidFill>
                  <a:srgbClr val="CC0000"/>
                </a:solidFill>
              </a:rPr>
              <a:t>+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7678" name="Text Box 30">
            <a:extLst>
              <a:ext uri="{FF2B5EF4-FFF2-40B4-BE49-F238E27FC236}">
                <a16:creationId xmlns:a16="http://schemas.microsoft.com/office/drawing/2014/main" id="{69E42BBA-6B17-8AC7-1D50-3674D973C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13" y="5638800"/>
            <a:ext cx="1068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CC0000"/>
                </a:solidFill>
              </a:rPr>
              <a:t>CO</a:t>
            </a:r>
            <a:r>
              <a:rPr lang="en-US" altLang="en-US" baseline="-25000">
                <a:solidFill>
                  <a:srgbClr val="CC0000"/>
                </a:solidFill>
              </a:rPr>
              <a:t>3</a:t>
            </a:r>
            <a:r>
              <a:rPr lang="en-US" altLang="en-US" baseline="30000">
                <a:solidFill>
                  <a:srgbClr val="CC0000"/>
                </a:solidFill>
              </a:rPr>
              <a:t>2</a:t>
            </a:r>
            <a:r>
              <a:rPr lang="en-US" altLang="en-US" b="1" baseline="30000">
                <a:solidFill>
                  <a:srgbClr val="CC0000"/>
                </a:solidFill>
              </a:rPr>
              <a:t>-</a:t>
            </a:r>
            <a:endParaRPr lang="en-US" altLang="en-US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utoUpdateAnimBg="0"/>
      <p:bldP spid="27660" grpId="0" autoUpdateAnimBg="0"/>
      <p:bldP spid="27668" grpId="0" autoUpdateAnimBg="0"/>
      <p:bldP spid="27669" grpId="0" autoUpdateAnimBg="0"/>
      <p:bldP spid="27677" grpId="0" autoUpdateAnimBg="0"/>
      <p:bldP spid="2767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85BDA15-CA35-5A2C-843F-D89DEAD3E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Arial" panose="020B0604020202020204" pitchFamily="34" charset="0"/>
              </a:rPr>
              <a:t>Some Polyatomic Ions (Table 2.3)</a:t>
            </a:r>
          </a:p>
        </p:txBody>
      </p:sp>
      <p:graphicFrame>
        <p:nvGraphicFramePr>
          <p:cNvPr id="28675" name="Object 3">
            <a:extLst>
              <a:ext uri="{FF2B5EF4-FFF2-40B4-BE49-F238E27FC236}">
                <a16:creationId xmlns:a16="http://schemas.microsoft.com/office/drawing/2014/main" id="{D120CA49-104E-DCA5-B30D-6E1A2E644316}"/>
              </a:ext>
            </a:extLst>
          </p:cNvPr>
          <p:cNvGraphicFramePr>
            <a:graphicFrameLocks noChangeAspect="1"/>
          </p:cNvGraphicFramePr>
          <p:nvPr>
            <p:ph type="tbl" idx="1"/>
          </p:nvPr>
        </p:nvGraphicFramePr>
        <p:xfrm>
          <a:off x="692150" y="1676400"/>
          <a:ext cx="7634288" cy="401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690320" imgH="4043520" progId="Word.Document.8">
                  <p:embed/>
                </p:oleObj>
              </mc:Choice>
              <mc:Fallback>
                <p:oleObj name="Document" r:id="rId3" imgW="7690320" imgH="40435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676400"/>
                        <a:ext cx="7634288" cy="401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>
            <a:extLst>
              <a:ext uri="{FF2B5EF4-FFF2-40B4-BE49-F238E27FC236}">
                <a16:creationId xmlns:a16="http://schemas.microsoft.com/office/drawing/2014/main" id="{9904B90E-229F-E66A-2A4A-5D80D0B5D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551C41F-CF87-24A0-07C2-F1C64C3A1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Chemical Nomenclature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610288F-6732-D4A7-503F-EF8090A09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1600200"/>
          </a:xfrm>
        </p:spPr>
        <p:txBody>
          <a:bodyPr/>
          <a:lstStyle/>
          <a:p>
            <a:r>
              <a:rPr lang="en-US" altLang="en-US" sz="2800" b="1">
                <a:latin typeface="Arial" panose="020B0604020202020204" pitchFamily="34" charset="0"/>
              </a:rPr>
              <a:t>Ionic Compounds</a:t>
            </a:r>
          </a:p>
          <a:p>
            <a:pPr lvl="1"/>
            <a:r>
              <a:rPr lang="en-US" altLang="en-US" sz="2400">
                <a:latin typeface="Arial" panose="020B0604020202020204" pitchFamily="34" charset="0"/>
              </a:rPr>
              <a:t>often a metal + nonmetal</a:t>
            </a:r>
          </a:p>
          <a:p>
            <a:pPr lvl="1"/>
            <a:r>
              <a:rPr lang="en-US" altLang="en-US" sz="2400">
                <a:latin typeface="Arial" panose="020B0604020202020204" pitchFamily="34" charset="0"/>
              </a:rPr>
              <a:t>anion (nonmetal), add “ide” to element name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2EE7E8AD-62F3-69DD-B50A-8D123D29C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92450"/>
            <a:ext cx="1090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BaCl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9E56A5AF-0D76-FD51-39B3-1670133A0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090863"/>
            <a:ext cx="2622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barium chloride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19C25759-DE11-4BB0-5D11-45A497EBD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702050"/>
            <a:ext cx="831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K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364F00FB-E055-A992-A221-EEE13B574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700463"/>
            <a:ext cx="2759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potassium oxide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F86FA08B-60CD-6797-C412-2095317D5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311650"/>
            <a:ext cx="1585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Mg(OH)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A6D7CE63-DF31-D69D-3DEB-87541627B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310063"/>
            <a:ext cx="3671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magnesium hydroxide</a:t>
            </a:r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C9A3F0DB-FF14-8D5D-7A4E-22DC1773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035550"/>
            <a:ext cx="1089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KNO</a:t>
            </a:r>
            <a:r>
              <a:rPr lang="en-US" altLang="en-US" baseline="-25000"/>
              <a:t>3</a:t>
            </a:r>
            <a:endParaRPr lang="en-US" altLang="en-US"/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20C85EDE-50C3-6746-29D1-1640D6A44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33963"/>
            <a:ext cx="2897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potassium nitrate</a:t>
            </a:r>
          </a:p>
        </p:txBody>
      </p:sp>
      <p:sp>
        <p:nvSpPr>
          <p:cNvPr id="29708" name="Text Box 12">
            <a:extLst>
              <a:ext uri="{FF2B5EF4-FFF2-40B4-BE49-F238E27FC236}">
                <a16:creationId xmlns:a16="http://schemas.microsoft.com/office/drawing/2014/main" id="{4C979969-970F-D616-0A8F-D2C0E7B8E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1" grpId="0" autoUpdateAnimBg="0"/>
      <p:bldP spid="29702" grpId="0" autoUpdateAnimBg="0"/>
      <p:bldP spid="29703" grpId="0" autoUpdateAnimBg="0"/>
      <p:bldP spid="29704" grpId="0" autoUpdateAnimBg="0"/>
      <p:bldP spid="29705" grpId="0" autoUpdateAnimBg="0"/>
      <p:bldP spid="29706" grpId="0" autoUpdateAnimBg="0"/>
      <p:bldP spid="2970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852C927-50A6-5630-6826-3F70DE71F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1219200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</a:rPr>
              <a:t>Transition metal ionic compounds</a:t>
            </a:r>
          </a:p>
          <a:p>
            <a:pPr lvl="1"/>
            <a:r>
              <a:rPr lang="en-US" altLang="en-US" sz="2400">
                <a:latin typeface="Arial" panose="020B0604020202020204" pitchFamily="34" charset="0"/>
              </a:rPr>
              <a:t>indicate charge on metal with Roman numerals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64A17038-BA6D-8E7B-413C-8B0299481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81263"/>
            <a:ext cx="1071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FeCl</a:t>
            </a:r>
            <a:r>
              <a:rPr lang="en-US" altLang="en-US" baseline="-25000"/>
              <a:t>2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FDDB817E-058B-DC73-0A07-3E72CB1A7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2482850"/>
            <a:ext cx="3262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2 Cl</a:t>
            </a:r>
            <a:r>
              <a:rPr lang="en-US" altLang="en-US" baseline="30000"/>
              <a:t>-</a:t>
            </a:r>
            <a:r>
              <a:rPr lang="en-US" altLang="en-US"/>
              <a:t>  -2 so Fe is +2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4153D49B-7293-54FA-F3CB-454E2DD7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3" y="2427288"/>
            <a:ext cx="2651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iron(II) chloride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6AC157CB-1EE6-0568-F43E-3F0E5FFAA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19463"/>
            <a:ext cx="1071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FeCl</a:t>
            </a:r>
            <a:r>
              <a:rPr lang="en-US" altLang="en-US" baseline="-25000"/>
              <a:t>3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73684033-009B-8AB1-B115-5DFEAF480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3321050"/>
            <a:ext cx="3262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3 Cl</a:t>
            </a:r>
            <a:r>
              <a:rPr lang="en-US" altLang="en-US" baseline="30000"/>
              <a:t>-</a:t>
            </a:r>
            <a:r>
              <a:rPr lang="en-US" altLang="en-US"/>
              <a:t>  -3 so Fe is +3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9EF7407C-467E-9FA5-5250-D4B4B88EA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3" y="3351213"/>
            <a:ext cx="2759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iron(III) chloride 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0D251207-5E07-85D1-C8F8-121180FC9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13213"/>
            <a:ext cx="106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Cr</a:t>
            </a:r>
            <a:r>
              <a:rPr lang="en-US" altLang="en-US" baseline="-25000"/>
              <a:t>2</a:t>
            </a:r>
            <a:r>
              <a:rPr lang="en-US" altLang="en-US"/>
              <a:t>S</a:t>
            </a:r>
            <a:r>
              <a:rPr lang="en-US" altLang="en-US" baseline="-25000"/>
              <a:t>3</a:t>
            </a:r>
            <a:endParaRPr lang="en-US" altLang="en-US"/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9C078135-A485-29A6-BCAB-BF070911A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4114800"/>
            <a:ext cx="3990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3 S</a:t>
            </a:r>
            <a:r>
              <a:rPr lang="en-US" altLang="en-US" baseline="30000"/>
              <a:t>-2</a:t>
            </a:r>
            <a:r>
              <a:rPr lang="en-US" altLang="en-US"/>
              <a:t> -6 so Cr is +3 (6/2)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E4BC6931-AB89-607E-A80D-1979B522A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3" y="4114800"/>
            <a:ext cx="3411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chromium(III) sulfide</a:t>
            </a:r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67ED5CF8-154F-31E4-FE3D-F1120F01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  <p:bldP spid="30725" grpId="0" autoUpdateAnimBg="0"/>
      <p:bldP spid="30726" grpId="0" autoUpdateAnimBg="0"/>
      <p:bldP spid="30727" grpId="0" autoUpdateAnimBg="0"/>
      <p:bldP spid="30728" grpId="0" autoUpdateAnimBg="0"/>
      <p:bldP spid="30729" grpId="0" autoUpdateAnimBg="0"/>
      <p:bldP spid="30730" grpId="0" autoUpdateAnimBg="0"/>
      <p:bldP spid="3073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80481B9-B539-6523-237B-90EB51F55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1054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</a:rPr>
              <a:t>Molecular compounds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nonmetals or nonmetals + metalloids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common names</a:t>
            </a:r>
          </a:p>
          <a:p>
            <a:pPr lvl="2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</a:rPr>
              <a:t>H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O, NH</a:t>
            </a:r>
            <a:r>
              <a:rPr lang="en-US" altLang="en-US" baseline="-25000">
                <a:latin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</a:rPr>
              <a:t>, CH</a:t>
            </a:r>
            <a:r>
              <a:rPr lang="en-US" altLang="en-US" baseline="-25000">
                <a:latin typeface="Arial" panose="020B0604020202020204" pitchFamily="34" charset="0"/>
              </a:rPr>
              <a:t>4</a:t>
            </a:r>
            <a:r>
              <a:rPr lang="en-US" altLang="en-US">
                <a:latin typeface="Arial" panose="020B0604020202020204" pitchFamily="34" charset="0"/>
              </a:rPr>
              <a:t>, C</a:t>
            </a:r>
            <a:r>
              <a:rPr lang="en-US" altLang="en-US" baseline="-25000">
                <a:latin typeface="Arial" panose="020B0604020202020204" pitchFamily="34" charset="0"/>
              </a:rPr>
              <a:t>60</a:t>
            </a:r>
            <a:endParaRPr lang="en-US" altLang="en-US">
              <a:latin typeface="Arial" panose="020B0604020202020204" pitchFamily="34" charset="0"/>
            </a:endParaRPr>
          </a:p>
          <a:p>
            <a:pPr lvl="1"/>
            <a:r>
              <a:rPr lang="en-US" altLang="en-US">
                <a:latin typeface="Arial" panose="020B0604020202020204" pitchFamily="34" charset="0"/>
              </a:rPr>
              <a:t>element further left in periodic table is 1</a:t>
            </a:r>
            <a:r>
              <a:rPr lang="en-US" altLang="en-US" baseline="30000">
                <a:latin typeface="Arial" panose="020B0604020202020204" pitchFamily="34" charset="0"/>
              </a:rPr>
              <a:t>st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element closest to bottom of group is 1</a:t>
            </a:r>
            <a:r>
              <a:rPr lang="en-US" altLang="en-US" baseline="30000">
                <a:latin typeface="Arial" panose="020B0604020202020204" pitchFamily="34" charset="0"/>
              </a:rPr>
              <a:t>st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if more than one compound can be formed from the same elements, use prefixes to indicate number of each kind of atom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last element ends in ide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8FE4ED16-FFA6-E720-C010-4FAD9E1F2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DCF685D-C8CF-1CC4-50B8-E8BE59301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8957D04C-9C7A-4ED2-DE43-9514E8509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181600"/>
            <a:ext cx="41148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81D1ACBE-7822-C548-E4A1-B3B0D40B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338" y="3927475"/>
            <a:ext cx="32543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latin typeface="Arial Unicode MS" pitchFamily="34" charset="-128"/>
              </a:rPr>
              <a:t>2</a:t>
            </a:r>
          </a:p>
        </p:txBody>
      </p:sp>
      <p:sp>
        <p:nvSpPr>
          <p:cNvPr id="6150" name="WordArt 6">
            <a:extLst>
              <a:ext uri="{FF2B5EF4-FFF2-40B4-BE49-F238E27FC236}">
                <a16:creationId xmlns:a16="http://schemas.microsoft.com/office/drawing/2014/main" id="{C6AFB636-145C-9A29-8A88-A877E5D9D1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43138" y="5486400"/>
            <a:ext cx="4648200" cy="630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200" b="1" kern="10">
                <a:solidFill>
                  <a:srgbClr val="00008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 of Multiple Proportions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923AABDC-C662-515A-2B21-888417099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0124984A-B7FE-556A-609B-CB39BD8D7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9381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HI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99A221C6-C526-60F3-45FE-0022AEB85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93813"/>
            <a:ext cx="2722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hydrogen iodide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18DE04E1-2716-9A74-4906-37A4B3328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93913"/>
            <a:ext cx="793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NF</a:t>
            </a:r>
            <a:r>
              <a:rPr lang="en-US" altLang="en-US" baseline="-25000"/>
              <a:t>3</a:t>
            </a:r>
            <a:endParaRPr lang="en-US" altLang="en-US"/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5D1D21F7-2AF1-3F6E-DB32-4DF239F74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93913"/>
            <a:ext cx="3038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nitrogen </a:t>
            </a:r>
            <a:r>
              <a:rPr lang="en-US" altLang="en-US">
                <a:solidFill>
                  <a:schemeClr val="tx2"/>
                </a:solidFill>
              </a:rPr>
              <a:t>tri</a:t>
            </a:r>
            <a:r>
              <a:rPr lang="en-US" altLang="en-US"/>
              <a:t>fluoride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53D00ED5-8C35-E560-B3D2-E8CF6E386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855913"/>
            <a:ext cx="831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SO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A2377846-32E2-FD8E-F305-E22D93FE4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55913"/>
            <a:ext cx="2284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sulfur </a:t>
            </a:r>
            <a:r>
              <a:rPr lang="en-US" altLang="en-US">
                <a:solidFill>
                  <a:schemeClr val="tx2"/>
                </a:solidFill>
              </a:rPr>
              <a:t>di</a:t>
            </a:r>
            <a:r>
              <a:rPr lang="en-US" altLang="en-US"/>
              <a:t>oxide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CB469B16-099A-FF61-E087-3B22BAC39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56013"/>
            <a:ext cx="1047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N</a:t>
            </a:r>
            <a:r>
              <a:rPr lang="en-US" altLang="en-US" baseline="-25000"/>
              <a:t>2</a:t>
            </a:r>
            <a:r>
              <a:rPr lang="en-US" altLang="en-US"/>
              <a:t>Cl</a:t>
            </a:r>
            <a:r>
              <a:rPr lang="en-US" altLang="en-US" baseline="-25000"/>
              <a:t>4</a:t>
            </a:r>
            <a:endParaRPr lang="en-US" altLang="en-US"/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57C255AC-0641-1FDF-353B-41D9755FE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656013"/>
            <a:ext cx="3811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</a:rPr>
              <a:t>di</a:t>
            </a:r>
            <a:r>
              <a:rPr lang="en-US" altLang="en-US"/>
              <a:t>nitrogen </a:t>
            </a:r>
            <a:r>
              <a:rPr lang="en-US" altLang="en-US">
                <a:solidFill>
                  <a:schemeClr val="tx2"/>
                </a:solidFill>
              </a:rPr>
              <a:t>tetra</a:t>
            </a:r>
            <a:r>
              <a:rPr lang="en-US" altLang="en-US"/>
              <a:t>chloride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DF0AAD88-82CE-50C9-959D-121DC64B4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94213"/>
            <a:ext cx="852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NO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B7769C56-62B0-33EB-CE7B-8D41A5DD4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494213"/>
            <a:ext cx="2701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nitrogen </a:t>
            </a:r>
            <a:r>
              <a:rPr lang="en-US" altLang="en-US">
                <a:solidFill>
                  <a:schemeClr val="tx2"/>
                </a:solidFill>
              </a:rPr>
              <a:t>di</a:t>
            </a:r>
            <a:r>
              <a:rPr lang="en-US" altLang="en-US"/>
              <a:t>oxide</a:t>
            </a:r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B9CCA4C7-C64E-B851-11D1-36FC77B07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256213"/>
            <a:ext cx="852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N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23FEE95E-1CF9-A95A-E631-2703A0866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256213"/>
            <a:ext cx="3395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</a:rPr>
              <a:t>di</a:t>
            </a:r>
            <a:r>
              <a:rPr lang="en-US" altLang="en-US"/>
              <a:t>nitrogen </a:t>
            </a:r>
            <a:r>
              <a:rPr lang="en-US" altLang="en-US">
                <a:solidFill>
                  <a:schemeClr val="tx2"/>
                </a:solidFill>
              </a:rPr>
              <a:t>mo</a:t>
            </a:r>
            <a:r>
              <a:rPr lang="en-US" altLang="en-US"/>
              <a:t>noxide</a:t>
            </a:r>
          </a:p>
        </p:txBody>
      </p:sp>
      <p:sp>
        <p:nvSpPr>
          <p:cNvPr id="32784" name="Text Box 16">
            <a:extLst>
              <a:ext uri="{FF2B5EF4-FFF2-40B4-BE49-F238E27FC236}">
                <a16:creationId xmlns:a16="http://schemas.microsoft.com/office/drawing/2014/main" id="{F0253F8D-020F-1482-FC75-4660BE6DA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331788"/>
            <a:ext cx="45577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chemeClr val="tx2"/>
                </a:solidFill>
              </a:rPr>
              <a:t>Molecular Compounds</a:t>
            </a:r>
          </a:p>
        </p:txBody>
      </p:sp>
      <p:sp>
        <p:nvSpPr>
          <p:cNvPr id="32785" name="Text Box 17">
            <a:extLst>
              <a:ext uri="{FF2B5EF4-FFF2-40B4-BE49-F238E27FC236}">
                <a16:creationId xmlns:a16="http://schemas.microsoft.com/office/drawing/2014/main" id="{1002C9C5-30A2-5F7C-A85C-545648169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2.7</a:t>
            </a:r>
          </a:p>
        </p:txBody>
      </p:sp>
      <p:grpSp>
        <p:nvGrpSpPr>
          <p:cNvPr id="32787" name="Group 19">
            <a:extLst>
              <a:ext uri="{FF2B5EF4-FFF2-40B4-BE49-F238E27FC236}">
                <a16:creationId xmlns:a16="http://schemas.microsoft.com/office/drawing/2014/main" id="{0D0D83E3-8CC8-011A-A9F7-9C0E649CCB52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114800"/>
            <a:ext cx="3044825" cy="1066800"/>
            <a:chOff x="3600" y="2592"/>
            <a:chExt cx="1918" cy="672"/>
          </a:xfrm>
        </p:grpSpPr>
        <p:sp>
          <p:nvSpPr>
            <p:cNvPr id="32782" name="Text Box 14">
              <a:extLst>
                <a:ext uri="{FF2B5EF4-FFF2-40B4-BE49-F238E27FC236}">
                  <a16:creationId xmlns:a16="http://schemas.microsoft.com/office/drawing/2014/main" id="{5E1E0416-A926-EC94-DDA3-29174A6D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808"/>
              <a:ext cx="8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/>
                <a:t>TOXIC</a:t>
              </a:r>
              <a:r>
                <a:rPr lang="en-US" altLang="en-US">
                  <a:latin typeface="Times New Roman" panose="02020603050405020304" pitchFamily="18" charset="0"/>
                </a:rPr>
                <a:t>!</a:t>
              </a:r>
            </a:p>
          </p:txBody>
        </p:sp>
        <p:pic>
          <p:nvPicPr>
            <p:cNvPr id="32786" name="Picture 18">
              <a:extLst>
                <a:ext uri="{FF2B5EF4-FFF2-40B4-BE49-F238E27FC236}">
                  <a16:creationId xmlns:a16="http://schemas.microsoft.com/office/drawing/2014/main" id="{04414956-3E90-A778-B462-1916ECC0A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592"/>
              <a:ext cx="958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789" name="Group 21">
            <a:extLst>
              <a:ext uri="{FF2B5EF4-FFF2-40B4-BE49-F238E27FC236}">
                <a16:creationId xmlns:a16="http://schemas.microsoft.com/office/drawing/2014/main" id="{134F5DA5-5522-21B6-C2A6-D5E594AF3FDF}"/>
              </a:ext>
            </a:extLst>
          </p:cNvPr>
          <p:cNvGrpSpPr>
            <a:grpSpLocks/>
          </p:cNvGrpSpPr>
          <p:nvPr/>
        </p:nvGrpSpPr>
        <p:grpSpPr bwMode="auto">
          <a:xfrm>
            <a:off x="6515100" y="5256213"/>
            <a:ext cx="2293938" cy="1404937"/>
            <a:chOff x="4104" y="3311"/>
            <a:chExt cx="1445" cy="885"/>
          </a:xfrm>
        </p:grpSpPr>
        <p:sp>
          <p:nvSpPr>
            <p:cNvPr id="32783" name="Text Box 15">
              <a:extLst>
                <a:ext uri="{FF2B5EF4-FFF2-40B4-BE49-F238E27FC236}">
                  <a16:creationId xmlns:a16="http://schemas.microsoft.com/office/drawing/2014/main" id="{B945751F-D436-24DE-9216-BD73BD7A6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" y="3311"/>
              <a:ext cx="144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/>
                <a:t>Laughing</a:t>
              </a:r>
              <a:r>
                <a:rPr lang="en-US" altLang="en-US">
                  <a:latin typeface="Times New Roman" panose="02020603050405020304" pitchFamily="18" charset="0"/>
                </a:rPr>
                <a:t> Gas</a:t>
              </a:r>
            </a:p>
          </p:txBody>
        </p:sp>
        <p:pic>
          <p:nvPicPr>
            <p:cNvPr id="32788" name="Picture 20">
              <a:extLst>
                <a:ext uri="{FF2B5EF4-FFF2-40B4-BE49-F238E27FC236}">
                  <a16:creationId xmlns:a16="http://schemas.microsoft.com/office/drawing/2014/main" id="{C088A6E6-5FF8-2589-1B8E-DA964BC39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600"/>
              <a:ext cx="622" cy="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utoUpdateAnimBg="0"/>
      <p:bldP spid="32772" grpId="0" autoUpdateAnimBg="0"/>
      <p:bldP spid="32773" grpId="0" autoUpdateAnimBg="0"/>
      <p:bldP spid="32774" grpId="0" autoUpdateAnimBg="0"/>
      <p:bldP spid="32775" grpId="0" autoUpdateAnimBg="0"/>
      <p:bldP spid="32776" grpId="0" autoUpdateAnimBg="0"/>
      <p:bldP spid="32777" grpId="0" autoUpdateAnimBg="0"/>
      <p:bldP spid="32778" grpId="0" autoUpdateAnimBg="0"/>
      <p:bldP spid="32779" grpId="0" autoUpdateAnimBg="0"/>
      <p:bldP spid="32780" grpId="0" autoUpdateAnimBg="0"/>
      <p:bldP spid="3278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F7CE0D41-2249-DDF7-D405-68F276046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161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An </a:t>
            </a:r>
            <a:r>
              <a:rPr lang="en-US" altLang="en-US" b="1" i="1"/>
              <a:t>acid</a:t>
            </a:r>
            <a:r>
              <a:rPr lang="en-US" altLang="en-US"/>
              <a:t> can be defined as a substance that yields </a:t>
            </a:r>
          </a:p>
          <a:p>
            <a:r>
              <a:rPr lang="en-US" altLang="en-US"/>
              <a:t>hydrogen ions (H</a:t>
            </a:r>
            <a:r>
              <a:rPr lang="en-US" altLang="en-US" baseline="30000"/>
              <a:t>+</a:t>
            </a:r>
            <a:r>
              <a:rPr lang="en-US" altLang="en-US"/>
              <a:t>) when dissolved in water.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56B2C3D0-953B-9A5A-1BA0-59FEBD99F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371600"/>
            <a:ext cx="77787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HCl</a:t>
            </a:r>
          </a:p>
          <a:p>
            <a:pPr lvl="1">
              <a:buFontTx/>
              <a:buChar char="•"/>
            </a:pPr>
            <a:r>
              <a:rPr lang="en-US" altLang="en-US"/>
              <a:t>Pure substance, hydrogen chloride</a:t>
            </a:r>
          </a:p>
          <a:p>
            <a:pPr lvl="1">
              <a:buFontTx/>
              <a:buChar char="•"/>
            </a:pPr>
            <a:r>
              <a:rPr lang="en-US" altLang="en-US"/>
              <a:t>Dissolved in water (H</a:t>
            </a:r>
            <a:r>
              <a:rPr lang="en-US" altLang="en-US" baseline="30000"/>
              <a:t>+</a:t>
            </a:r>
            <a:r>
              <a:rPr lang="en-US" altLang="en-US"/>
              <a:t> Cl</a:t>
            </a:r>
            <a:r>
              <a:rPr lang="en-US" altLang="en-US" b="1" baseline="30000"/>
              <a:t>-</a:t>
            </a:r>
            <a:r>
              <a:rPr lang="en-US" altLang="en-US"/>
              <a:t>), hydrochloric acid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989712D5-1177-E13D-6F78-BF1F249C5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004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 </a:t>
            </a:r>
            <a:r>
              <a:rPr lang="en-US" altLang="en-US" b="1" i="1"/>
              <a:t>oxoacid</a:t>
            </a:r>
            <a:r>
              <a:rPr lang="en-US" altLang="en-US"/>
              <a:t> is an acid that contains hydrogen, oxygen, and another element.</a:t>
            </a:r>
          </a:p>
        </p:txBody>
      </p:sp>
      <p:grpSp>
        <p:nvGrpSpPr>
          <p:cNvPr id="33803" name="Group 11">
            <a:extLst>
              <a:ext uri="{FF2B5EF4-FFF2-40B4-BE49-F238E27FC236}">
                <a16:creationId xmlns:a16="http://schemas.microsoft.com/office/drawing/2014/main" id="{82CEF26E-4F21-223E-E57B-EDA4355BE03C}"/>
              </a:ext>
            </a:extLst>
          </p:cNvPr>
          <p:cNvGrpSpPr>
            <a:grpSpLocks/>
          </p:cNvGrpSpPr>
          <p:nvPr/>
        </p:nvGrpSpPr>
        <p:grpSpPr bwMode="auto">
          <a:xfrm>
            <a:off x="2592388" y="4451350"/>
            <a:ext cx="3975100" cy="520700"/>
            <a:chOff x="1382" y="2804"/>
            <a:chExt cx="2504" cy="328"/>
          </a:xfrm>
        </p:grpSpPr>
        <p:sp>
          <p:nvSpPr>
            <p:cNvPr id="33797" name="Text Box 5">
              <a:extLst>
                <a:ext uri="{FF2B5EF4-FFF2-40B4-BE49-F238E27FC236}">
                  <a16:creationId xmlns:a16="http://schemas.microsoft.com/office/drawing/2014/main" id="{7A966F5F-8B2E-23FE-2D36-58F8D3596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" y="2805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HNO</a:t>
              </a:r>
              <a:r>
                <a:rPr lang="en-US" altLang="en-US" baseline="-25000"/>
                <a:t>3</a:t>
              </a:r>
              <a:endParaRPr lang="en-US" altLang="en-US"/>
            </a:p>
          </p:txBody>
        </p:sp>
        <p:sp>
          <p:nvSpPr>
            <p:cNvPr id="33798" name="Text Box 6">
              <a:extLst>
                <a:ext uri="{FF2B5EF4-FFF2-40B4-BE49-F238E27FC236}">
                  <a16:creationId xmlns:a16="http://schemas.microsoft.com/office/drawing/2014/main" id="{17A0FE23-B567-6B10-145D-822CBEF1F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" y="2804"/>
              <a:ext cx="10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nitric acid</a:t>
              </a:r>
            </a:p>
          </p:txBody>
        </p:sp>
      </p:grpSp>
      <p:grpSp>
        <p:nvGrpSpPr>
          <p:cNvPr id="33804" name="Group 12">
            <a:extLst>
              <a:ext uri="{FF2B5EF4-FFF2-40B4-BE49-F238E27FC236}">
                <a16:creationId xmlns:a16="http://schemas.microsoft.com/office/drawing/2014/main" id="{2AAC8753-93E6-8222-3059-326F9DB3CE25}"/>
              </a:ext>
            </a:extLst>
          </p:cNvPr>
          <p:cNvGrpSpPr>
            <a:grpSpLocks/>
          </p:cNvGrpSpPr>
          <p:nvPr/>
        </p:nvGrpSpPr>
        <p:grpSpPr bwMode="auto">
          <a:xfrm>
            <a:off x="2592388" y="5133975"/>
            <a:ext cx="4570412" cy="520700"/>
            <a:chOff x="1382" y="3236"/>
            <a:chExt cx="2879" cy="328"/>
          </a:xfrm>
        </p:grpSpPr>
        <p:sp>
          <p:nvSpPr>
            <p:cNvPr id="33799" name="Text Box 7">
              <a:extLst>
                <a:ext uri="{FF2B5EF4-FFF2-40B4-BE49-F238E27FC236}">
                  <a16:creationId xmlns:a16="http://schemas.microsoft.com/office/drawing/2014/main" id="{F2A9528D-D2F0-832C-E149-202EDE318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" y="3237"/>
              <a:ext cx="7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H</a:t>
              </a:r>
              <a:r>
                <a:rPr lang="en-US" altLang="en-US" baseline="-25000"/>
                <a:t>2</a:t>
              </a:r>
              <a:r>
                <a:rPr lang="en-US" altLang="en-US"/>
                <a:t>CO</a:t>
              </a:r>
              <a:r>
                <a:rPr lang="en-US" altLang="en-US" baseline="-25000"/>
                <a:t>3</a:t>
              </a:r>
              <a:endParaRPr lang="en-US" altLang="en-US"/>
            </a:p>
          </p:txBody>
        </p:sp>
        <p:sp>
          <p:nvSpPr>
            <p:cNvPr id="33801" name="Text Box 9">
              <a:extLst>
                <a:ext uri="{FF2B5EF4-FFF2-40B4-BE49-F238E27FC236}">
                  <a16:creationId xmlns:a16="http://schemas.microsoft.com/office/drawing/2014/main" id="{5A6EA81F-C073-5845-CAA6-9511AE00C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" y="3236"/>
              <a:ext cx="14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carbonic acid</a:t>
              </a:r>
            </a:p>
          </p:txBody>
        </p:sp>
      </p:grpSp>
      <p:grpSp>
        <p:nvGrpSpPr>
          <p:cNvPr id="33805" name="Group 13">
            <a:extLst>
              <a:ext uri="{FF2B5EF4-FFF2-40B4-BE49-F238E27FC236}">
                <a16:creationId xmlns:a16="http://schemas.microsoft.com/office/drawing/2014/main" id="{5E4C3921-DB3A-9D14-5B06-07F844C07147}"/>
              </a:ext>
            </a:extLst>
          </p:cNvPr>
          <p:cNvGrpSpPr>
            <a:grpSpLocks/>
          </p:cNvGrpSpPr>
          <p:nvPr/>
        </p:nvGrpSpPr>
        <p:grpSpPr bwMode="auto">
          <a:xfrm>
            <a:off x="2592388" y="5818188"/>
            <a:ext cx="4351337" cy="519112"/>
            <a:chOff x="1382" y="3665"/>
            <a:chExt cx="2741" cy="327"/>
          </a:xfrm>
        </p:grpSpPr>
        <p:sp>
          <p:nvSpPr>
            <p:cNvPr id="33800" name="Text Box 8">
              <a:extLst>
                <a:ext uri="{FF2B5EF4-FFF2-40B4-BE49-F238E27FC236}">
                  <a16:creationId xmlns:a16="http://schemas.microsoft.com/office/drawing/2014/main" id="{114DA3D0-8032-DA33-C14E-177DAD6E1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" y="3665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H</a:t>
              </a:r>
              <a:r>
                <a:rPr lang="en-US" altLang="en-US" baseline="-25000"/>
                <a:t>2</a:t>
              </a:r>
              <a:r>
                <a:rPr lang="en-US" altLang="en-US"/>
                <a:t>SO</a:t>
              </a:r>
              <a:r>
                <a:rPr lang="en-US" altLang="en-US" baseline="-25000"/>
                <a:t>4</a:t>
              </a:r>
              <a:endParaRPr lang="en-US" altLang="en-US"/>
            </a:p>
          </p:txBody>
        </p:sp>
        <p:sp>
          <p:nvSpPr>
            <p:cNvPr id="33802" name="Text Box 10">
              <a:extLst>
                <a:ext uri="{FF2B5EF4-FFF2-40B4-BE49-F238E27FC236}">
                  <a16:creationId xmlns:a16="http://schemas.microsoft.com/office/drawing/2014/main" id="{60EE6EF9-C96C-E1B2-E43B-2EA0B8A5A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" y="3665"/>
              <a:ext cx="13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sulfuric acid</a:t>
              </a:r>
            </a:p>
          </p:txBody>
        </p:sp>
      </p:grpSp>
      <p:sp>
        <p:nvSpPr>
          <p:cNvPr id="33806" name="Text Box 14">
            <a:extLst>
              <a:ext uri="{FF2B5EF4-FFF2-40B4-BE49-F238E27FC236}">
                <a16:creationId xmlns:a16="http://schemas.microsoft.com/office/drawing/2014/main" id="{2B55C53F-ADD0-2DC7-AA19-54B5F9BA5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  <p:bldP spid="3379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B5AD578F-5489-1CFB-C5DD-5570005ED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524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B76906C8-E687-BA6E-55A7-620228F86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35CBB24E-913B-44F9-B5F0-04FB9EB9D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06450"/>
            <a:ext cx="8062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 </a:t>
            </a:r>
            <a:r>
              <a:rPr lang="en-US" altLang="en-US" b="1" i="1"/>
              <a:t>base</a:t>
            </a:r>
            <a:r>
              <a:rPr lang="en-US" altLang="en-US"/>
              <a:t> can be defined as a substance that yields </a:t>
            </a:r>
          </a:p>
          <a:p>
            <a:r>
              <a:rPr lang="en-US" altLang="en-US"/>
              <a:t>hydroxide ions (OH</a:t>
            </a:r>
            <a:r>
              <a:rPr lang="en-US" altLang="en-US" b="1" baseline="30000"/>
              <a:t>-</a:t>
            </a:r>
            <a:r>
              <a:rPr lang="en-US" altLang="en-US"/>
              <a:t>) when dissolved in water.</a:t>
            </a:r>
          </a:p>
        </p:txBody>
      </p:sp>
      <p:grpSp>
        <p:nvGrpSpPr>
          <p:cNvPr id="35855" name="Group 15">
            <a:extLst>
              <a:ext uri="{FF2B5EF4-FFF2-40B4-BE49-F238E27FC236}">
                <a16:creationId xmlns:a16="http://schemas.microsoft.com/office/drawing/2014/main" id="{29A8C2EA-5B57-9F68-3010-429ED047FB01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362200"/>
            <a:ext cx="5408613" cy="520700"/>
            <a:chOff x="1633" y="1488"/>
            <a:chExt cx="3407" cy="328"/>
          </a:xfrm>
        </p:grpSpPr>
        <p:sp>
          <p:nvSpPr>
            <p:cNvPr id="35846" name="Text Box 6">
              <a:extLst>
                <a:ext uri="{FF2B5EF4-FFF2-40B4-BE49-F238E27FC236}">
                  <a16:creationId xmlns:a16="http://schemas.microsoft.com/office/drawing/2014/main" id="{BE01F2FD-540F-8885-B1D0-FDDB9B851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1489"/>
              <a:ext cx="8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NaOH</a:t>
              </a:r>
            </a:p>
          </p:txBody>
        </p:sp>
        <p:sp>
          <p:nvSpPr>
            <p:cNvPr id="35847" name="Text Box 7">
              <a:extLst>
                <a:ext uri="{FF2B5EF4-FFF2-40B4-BE49-F238E27FC236}">
                  <a16:creationId xmlns:a16="http://schemas.microsoft.com/office/drawing/2014/main" id="{BAC604E5-1141-9A72-34BA-AD151F647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3" y="1488"/>
              <a:ext cx="19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sodium hydroxide</a:t>
              </a:r>
            </a:p>
          </p:txBody>
        </p:sp>
      </p:grpSp>
      <p:grpSp>
        <p:nvGrpSpPr>
          <p:cNvPr id="35848" name="Group 8">
            <a:extLst>
              <a:ext uri="{FF2B5EF4-FFF2-40B4-BE49-F238E27FC236}">
                <a16:creationId xmlns:a16="http://schemas.microsoft.com/office/drawing/2014/main" id="{F946B902-1C4C-CF94-0009-629E3671B3F9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044825"/>
            <a:ext cx="5738813" cy="520700"/>
            <a:chOff x="1382" y="3236"/>
            <a:chExt cx="3615" cy="328"/>
          </a:xfrm>
        </p:grpSpPr>
        <p:sp>
          <p:nvSpPr>
            <p:cNvPr id="35849" name="Text Box 9">
              <a:extLst>
                <a:ext uri="{FF2B5EF4-FFF2-40B4-BE49-F238E27FC236}">
                  <a16:creationId xmlns:a16="http://schemas.microsoft.com/office/drawing/2014/main" id="{79598EFD-0A4D-D256-AFA5-8DF4C1718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" y="3237"/>
              <a:ext cx="6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KOH</a:t>
              </a:r>
            </a:p>
          </p:txBody>
        </p:sp>
        <p:sp>
          <p:nvSpPr>
            <p:cNvPr id="35850" name="Text Box 10">
              <a:extLst>
                <a:ext uri="{FF2B5EF4-FFF2-40B4-BE49-F238E27FC236}">
                  <a16:creationId xmlns:a16="http://schemas.microsoft.com/office/drawing/2014/main" id="{9CB0B830-0E1E-DBF5-8155-A01876E5A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" y="3236"/>
              <a:ext cx="217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potassium hydroxide</a:t>
              </a:r>
            </a:p>
          </p:txBody>
        </p:sp>
      </p:grpSp>
      <p:grpSp>
        <p:nvGrpSpPr>
          <p:cNvPr id="35851" name="Group 11">
            <a:extLst>
              <a:ext uri="{FF2B5EF4-FFF2-40B4-BE49-F238E27FC236}">
                <a16:creationId xmlns:a16="http://schemas.microsoft.com/office/drawing/2014/main" id="{4E82966A-C490-ED45-2484-E56D828C35E7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729038"/>
            <a:ext cx="5205413" cy="519112"/>
            <a:chOff x="1382" y="3665"/>
            <a:chExt cx="3279" cy="327"/>
          </a:xfrm>
        </p:grpSpPr>
        <p:sp>
          <p:nvSpPr>
            <p:cNvPr id="35852" name="Text Box 12">
              <a:extLst>
                <a:ext uri="{FF2B5EF4-FFF2-40B4-BE49-F238E27FC236}">
                  <a16:creationId xmlns:a16="http://schemas.microsoft.com/office/drawing/2014/main" id="{03B66E0B-FD45-1C46-5E30-126BA3A08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" y="3665"/>
              <a:ext cx="9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Ba(OH)</a:t>
              </a:r>
              <a:r>
                <a:rPr lang="en-US" altLang="en-US" baseline="-25000"/>
                <a:t>2</a:t>
              </a:r>
              <a:endParaRPr lang="en-US" altLang="en-US"/>
            </a:p>
          </p:txBody>
        </p:sp>
        <p:sp>
          <p:nvSpPr>
            <p:cNvPr id="35853" name="Text Box 13">
              <a:extLst>
                <a:ext uri="{FF2B5EF4-FFF2-40B4-BE49-F238E27FC236}">
                  <a16:creationId xmlns:a16="http://schemas.microsoft.com/office/drawing/2014/main" id="{751B85D1-ABDF-BB6B-D086-7EA955A24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" y="3665"/>
              <a:ext cx="18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barium hydroxide</a:t>
              </a:r>
            </a:p>
          </p:txBody>
        </p:sp>
      </p:grpSp>
      <p:sp>
        <p:nvSpPr>
          <p:cNvPr id="35854" name="Text Box 14">
            <a:extLst>
              <a:ext uri="{FF2B5EF4-FFF2-40B4-BE49-F238E27FC236}">
                <a16:creationId xmlns:a16="http://schemas.microsoft.com/office/drawing/2014/main" id="{97ABAD24-9EFF-B9A9-6E3A-CC4D7A9C7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2.7</a:t>
            </a:r>
          </a:p>
        </p:txBody>
      </p:sp>
      <p:pic>
        <p:nvPicPr>
          <p:cNvPr id="35856" name="Picture 16">
            <a:extLst>
              <a:ext uri="{FF2B5EF4-FFF2-40B4-BE49-F238E27FC236}">
                <a16:creationId xmlns:a16="http://schemas.microsoft.com/office/drawing/2014/main" id="{1E69B3F7-E6E1-63B2-8C12-D4B50CD87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2187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481CB2E-F809-EB0E-FB5E-12F2771D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/>
          <a:stretch>
            <a:fillRect/>
          </a:stretch>
        </p:blipFill>
        <p:spPr bwMode="auto">
          <a:xfrm>
            <a:off x="508000" y="152400"/>
            <a:ext cx="8128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356F25E-F53B-83FE-8281-95D06BDD4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1054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61054DD-44DB-17AA-3280-B1BF5B30F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1054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36EC643F-CAAB-C468-2D07-FC86657E7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975" y="5029200"/>
            <a:ext cx="1089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 Unicode MS" pitchFamily="34" charset="-128"/>
              </a:rPr>
              <a:t>8 X</a:t>
            </a:r>
            <a:r>
              <a:rPr lang="en-US" altLang="en-US" baseline="-25000">
                <a:latin typeface="Arial Unicode MS" pitchFamily="34" charset="-128"/>
              </a:rPr>
              <a:t>2</a:t>
            </a:r>
            <a:r>
              <a:rPr lang="en-US" altLang="en-US">
                <a:latin typeface="Arial Unicode MS" pitchFamily="34" charset="-128"/>
              </a:rPr>
              <a:t>Y</a:t>
            </a:r>
          </a:p>
        </p:txBody>
      </p:sp>
      <p:grpSp>
        <p:nvGrpSpPr>
          <p:cNvPr id="3084" name="Group 12">
            <a:extLst>
              <a:ext uri="{FF2B5EF4-FFF2-40B4-BE49-F238E27FC236}">
                <a16:creationId xmlns:a16="http://schemas.microsoft.com/office/drawing/2014/main" id="{E5B84BDC-31FC-811E-411F-C4ABEA1A908B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030788"/>
            <a:ext cx="3536950" cy="519112"/>
            <a:chOff x="576" y="3417"/>
            <a:chExt cx="2228" cy="327"/>
          </a:xfrm>
        </p:grpSpPr>
        <p:sp>
          <p:nvSpPr>
            <p:cNvPr id="3079" name="Text Box 7">
              <a:extLst>
                <a:ext uri="{FF2B5EF4-FFF2-40B4-BE49-F238E27FC236}">
                  <a16:creationId xmlns:a16="http://schemas.microsoft.com/office/drawing/2014/main" id="{9714FD4E-E1C0-7BDD-CBE0-F513FADF5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417"/>
              <a:ext cx="5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Arial Unicode MS" pitchFamily="34" charset="-128"/>
                </a:rPr>
                <a:t>16 X</a:t>
              </a:r>
            </a:p>
          </p:txBody>
        </p:sp>
        <p:sp>
          <p:nvSpPr>
            <p:cNvPr id="3080" name="Text Box 8">
              <a:extLst>
                <a:ext uri="{FF2B5EF4-FFF2-40B4-BE49-F238E27FC236}">
                  <a16:creationId xmlns:a16="http://schemas.microsoft.com/office/drawing/2014/main" id="{54623D6D-59E5-9748-1626-5B6255ABD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417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Arial Unicode MS" pitchFamily="34" charset="-128"/>
                </a:rPr>
                <a:t>8 Y</a:t>
              </a:r>
            </a:p>
          </p:txBody>
        </p:sp>
        <p:sp>
          <p:nvSpPr>
            <p:cNvPr id="3082" name="Text Box 10">
              <a:extLst>
                <a:ext uri="{FF2B5EF4-FFF2-40B4-BE49-F238E27FC236}">
                  <a16:creationId xmlns:a16="http://schemas.microsoft.com/office/drawing/2014/main" id="{9B05F6AC-8BD3-319F-3591-E8818037E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" y="3417"/>
              <a:ext cx="2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3083" name="Line 11">
            <a:extLst>
              <a:ext uri="{FF2B5EF4-FFF2-40B4-BE49-F238E27FC236}">
                <a16:creationId xmlns:a16="http://schemas.microsoft.com/office/drawing/2014/main" id="{264B8E21-EB48-DFB1-FB85-6BE9F630A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32130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5" name="WordArt 13">
            <a:extLst>
              <a:ext uri="{FF2B5EF4-FFF2-40B4-BE49-F238E27FC236}">
                <a16:creationId xmlns:a16="http://schemas.microsoft.com/office/drawing/2014/main" id="{02957C45-1633-4F5A-5FC1-CEEEECE2D0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1700" y="5715000"/>
            <a:ext cx="4800600" cy="630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200" b="1" kern="10">
                <a:solidFill>
                  <a:srgbClr val="00008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 of Conservation of Mass</a:t>
            </a: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80B2B0A9-61CD-9F12-758E-FCDDFE145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A87ACEE-8A2A-6060-80C1-912B5B935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EDBF8BC4-173B-390C-D7F9-097BE0EEA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638800"/>
            <a:ext cx="6324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/>
              <a:t>J.J. Thomson, </a:t>
            </a:r>
            <a:r>
              <a:rPr lang="en-US" altLang="en-US" sz="2400">
                <a:solidFill>
                  <a:srgbClr val="CC0000"/>
                </a:solidFill>
              </a:rPr>
              <a:t>measured mass/charge of e</a:t>
            </a:r>
            <a:r>
              <a:rPr lang="en-US" altLang="en-US" sz="2400" baseline="30000">
                <a:solidFill>
                  <a:srgbClr val="CC0000"/>
                </a:solidFill>
              </a:rPr>
              <a:t>-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400"/>
              <a:t>(1906 Nobel Prize in Physics)</a:t>
            </a:r>
            <a:endParaRPr lang="en-US" altLang="en-US" sz="2400" baseline="30000"/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89C2F7E2-54FD-4401-F700-F3B9841A9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EA8018B5-E171-DB89-887B-AC2486F28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6248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22B5661C-CF24-FD81-13E7-8CA11E37C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530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4A7BC9A7-B386-3742-D73D-A06B4EF4E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029200"/>
            <a:ext cx="7239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                                        </a:t>
            </a:r>
            <a:r>
              <a:rPr lang="en-US" altLang="en-US" sz="2400"/>
              <a:t>e</a:t>
            </a:r>
            <a:r>
              <a:rPr lang="en-US" altLang="en-US" sz="2400" b="1" baseline="30000"/>
              <a:t>-</a:t>
            </a:r>
            <a:r>
              <a:rPr lang="en-US" altLang="en-US" sz="2400" baseline="30000"/>
              <a:t> </a:t>
            </a:r>
            <a:r>
              <a:rPr lang="en-US" altLang="en-US" sz="2400"/>
              <a:t>charge = -1.60 x 10</a:t>
            </a:r>
            <a:r>
              <a:rPr lang="en-US" altLang="en-US" sz="2400" baseline="30000"/>
              <a:t>-19</a:t>
            </a:r>
            <a:r>
              <a:rPr lang="en-US" altLang="en-US" sz="2400"/>
              <a:t> C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Thomson’s charge/mass of e</a:t>
            </a:r>
            <a:r>
              <a:rPr lang="en-US" altLang="en-US" sz="2400" baseline="30000"/>
              <a:t>-</a:t>
            </a:r>
            <a:r>
              <a:rPr lang="en-US" altLang="en-US" sz="2400"/>
              <a:t> = -1.76 x 10</a:t>
            </a:r>
            <a:r>
              <a:rPr lang="en-US" altLang="en-US" sz="2400" baseline="30000"/>
              <a:t>8</a:t>
            </a:r>
            <a:r>
              <a:rPr lang="en-US" altLang="en-US" sz="2400"/>
              <a:t> C/g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                                           </a:t>
            </a:r>
            <a:r>
              <a:rPr lang="en-US" altLang="en-US" sz="2400"/>
              <a:t>e</a:t>
            </a:r>
            <a:r>
              <a:rPr lang="en-US" altLang="en-US" sz="2400" b="1" baseline="30000"/>
              <a:t>-</a:t>
            </a:r>
            <a:r>
              <a:rPr lang="en-US" altLang="en-US" sz="2400"/>
              <a:t> mass = 9.10 x 10</a:t>
            </a:r>
            <a:r>
              <a:rPr lang="en-US" altLang="en-US" sz="2400" baseline="30000"/>
              <a:t>-28</a:t>
            </a:r>
            <a:r>
              <a:rPr lang="en-US" altLang="en-US" sz="2400"/>
              <a:t> g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50BDE53-7F04-4AC3-E6AC-5AEFE1856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676400"/>
            <a:ext cx="35163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CC0000"/>
                </a:solidFill>
              </a:rPr>
              <a:t>Measured mass of e</a:t>
            </a:r>
            <a:r>
              <a:rPr lang="en-US" altLang="en-US" sz="2400" baseline="30000">
                <a:solidFill>
                  <a:srgbClr val="CC0000"/>
                </a:solidFill>
              </a:rPr>
              <a:t>-</a:t>
            </a:r>
            <a:r>
              <a:rPr lang="en-US" altLang="en-US" sz="2400"/>
              <a:t>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altLang="en-US" sz="2000"/>
              <a:t>(1923 Nobel Prize in Physics)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585337A2-F926-6798-2053-47F4968C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 autoUpdateAnimBg="0"/>
      <p:bldP spid="819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1C94FC4-FDA0-9980-AABC-2C3A71EBE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62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AD67E133-1D20-774E-7378-5BF09BEE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363" y="5964238"/>
            <a:ext cx="326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(Uranium compound)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AC1311C0-E701-0E73-6BCF-B7A0E8485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8821284-720C-A1D4-8182-344E2F12B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B6133972-7F96-0A81-5C3C-D0435C341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2AE0C56-015F-4D97-F717-F1DEAFEB5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/>
          <a:stretch>
            <a:fillRect/>
          </a:stretch>
        </p:blipFill>
        <p:spPr bwMode="auto">
          <a:xfrm>
            <a:off x="508000" y="76200"/>
            <a:ext cx="8128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F0C28985-E731-6AB2-9EEC-AA393DCC3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029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4BCE3251-5698-338C-C06A-69434A720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029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80E5604B-0F42-404A-0AE1-DAA72780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265738"/>
            <a:ext cx="7727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atoms positive charge is concentrated in the nucleus</a:t>
            </a:r>
          </a:p>
          <a:p>
            <a:pPr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proton (p) has opposite (+) charge of electron</a:t>
            </a:r>
          </a:p>
          <a:p>
            <a:pPr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mass of p is 1840 x mass of e</a:t>
            </a:r>
            <a:r>
              <a:rPr lang="en-US" altLang="en-US" baseline="30000">
                <a:latin typeface="Arial" panose="020B0604020202020204" pitchFamily="34" charset="0"/>
              </a:rPr>
              <a:t>-</a:t>
            </a:r>
            <a:r>
              <a:rPr lang="en-US" altLang="en-US">
                <a:latin typeface="Arial" panose="020B0604020202020204" pitchFamily="34" charset="0"/>
              </a:rPr>
              <a:t> (1.67 x 10</a:t>
            </a:r>
            <a:r>
              <a:rPr lang="en-US" altLang="en-US" baseline="30000">
                <a:latin typeface="Arial" panose="020B0604020202020204" pitchFamily="34" charset="0"/>
              </a:rPr>
              <a:t>-24</a:t>
            </a:r>
            <a:r>
              <a:rPr lang="en-US" altLang="en-US">
                <a:latin typeface="Arial" panose="020B0604020202020204" pitchFamily="34" charset="0"/>
              </a:rPr>
              <a:t> g)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EF754A1C-4F84-7891-B9DC-502E02720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338" y="4348163"/>
            <a:ext cx="3903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Symbol" panose="05050102010706020507" pitchFamily="18" charset="2"/>
              <a:buChar char="a"/>
            </a:pP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000"/>
              <a:t>particle velocity ~ 1.4 x 10</a:t>
            </a:r>
            <a:r>
              <a:rPr lang="en-US" altLang="en-US" sz="2000" baseline="30000"/>
              <a:t>7</a:t>
            </a:r>
            <a:r>
              <a:rPr lang="en-US" altLang="en-US" sz="2000"/>
              <a:t> m/s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000"/>
              <a:t>(~5% speed of light)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E0FE0D01-6FD6-2DB7-5673-5D3FC77EB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0" y="1141413"/>
            <a:ext cx="450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/>
              <a:t>(1908 Nobel Prize in Chemistry)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500A414D-009F-B241-5F95-FCAD4CF23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1227</Words>
  <Application>Microsoft Office PowerPoint</Application>
  <PresentationFormat>On-screen Show (4:3)</PresentationFormat>
  <Paragraphs>299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Times New Roman</vt:lpstr>
      <vt:lpstr>Arial</vt:lpstr>
      <vt:lpstr>Arial Unicode MS</vt:lpstr>
      <vt:lpstr>Symbol</vt:lpstr>
      <vt:lpstr>Default Design</vt:lpstr>
      <vt:lpstr>Microsoft Clip Gallery</vt:lpstr>
      <vt:lpstr>Microsoft Word Document</vt:lpstr>
      <vt:lpstr>Atoms, Molecules and Ions</vt:lpstr>
      <vt:lpstr>Dalton’s Atomic Theory (1808)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Chadwick’s Experiment (1932)</vt:lpstr>
      <vt:lpstr>Subatomic Particles (Table 2.1)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Polyatomic Ions (Table 2.3)</vt:lpstr>
      <vt:lpstr>Chemical Nomenclature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Atoms, Molecules and Ions</dc:title>
  <dc:creator>J. David Robertson</dc:creator>
  <cp:lastModifiedBy>Nayan GRIFFITHS</cp:lastModifiedBy>
  <cp:revision>33</cp:revision>
  <dcterms:created xsi:type="dcterms:W3CDTF">2000-11-27T01:59:52Z</dcterms:created>
  <dcterms:modified xsi:type="dcterms:W3CDTF">2023-05-23T20:52:26Z</dcterms:modified>
</cp:coreProperties>
</file>